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06"/>
  </p:notesMasterIdLst>
  <p:handoutMasterIdLst>
    <p:handoutMasterId r:id="rId107"/>
  </p:handoutMasterIdLst>
  <p:sldIdLst>
    <p:sldId id="463" r:id="rId2"/>
    <p:sldId id="403" r:id="rId3"/>
    <p:sldId id="467" r:id="rId4"/>
    <p:sldId id="468" r:id="rId5"/>
    <p:sldId id="400" r:id="rId6"/>
    <p:sldId id="465" r:id="rId7"/>
    <p:sldId id="275" r:id="rId8"/>
    <p:sldId id="402" r:id="rId9"/>
    <p:sldId id="479" r:id="rId10"/>
    <p:sldId id="416" r:id="rId11"/>
    <p:sldId id="420" r:id="rId12"/>
    <p:sldId id="421" r:id="rId13"/>
    <p:sldId id="469" r:id="rId14"/>
    <p:sldId id="417" r:id="rId15"/>
    <p:sldId id="418" r:id="rId16"/>
    <p:sldId id="419" r:id="rId17"/>
    <p:sldId id="440" r:id="rId18"/>
    <p:sldId id="422" r:id="rId19"/>
    <p:sldId id="412" r:id="rId20"/>
    <p:sldId id="414" r:id="rId21"/>
    <p:sldId id="413" r:id="rId22"/>
    <p:sldId id="455" r:id="rId23"/>
    <p:sldId id="437" r:id="rId24"/>
    <p:sldId id="438" r:id="rId25"/>
    <p:sldId id="495" r:id="rId26"/>
    <p:sldId id="496" r:id="rId27"/>
    <p:sldId id="477" r:id="rId28"/>
    <p:sldId id="478" r:id="rId29"/>
    <p:sldId id="423" r:id="rId30"/>
    <p:sldId id="424" r:id="rId31"/>
    <p:sldId id="425" r:id="rId32"/>
    <p:sldId id="426" r:id="rId33"/>
    <p:sldId id="493" r:id="rId34"/>
    <p:sldId id="504" r:id="rId35"/>
    <p:sldId id="494" r:id="rId36"/>
    <p:sldId id="318" r:id="rId37"/>
    <p:sldId id="427" r:id="rId38"/>
    <p:sldId id="439" r:id="rId39"/>
    <p:sldId id="406" r:id="rId40"/>
    <p:sldId id="428" r:id="rId41"/>
    <p:sldId id="429" r:id="rId42"/>
    <p:sldId id="444" r:id="rId43"/>
    <p:sldId id="430" r:id="rId44"/>
    <p:sldId id="431" r:id="rId45"/>
    <p:sldId id="449" r:id="rId46"/>
    <p:sldId id="432" r:id="rId47"/>
    <p:sldId id="491" r:id="rId48"/>
    <p:sldId id="492" r:id="rId49"/>
    <p:sldId id="433" r:id="rId50"/>
    <p:sldId id="434" r:id="rId51"/>
    <p:sldId id="436" r:id="rId52"/>
    <p:sldId id="435" r:id="rId53"/>
    <p:sldId id="448" r:id="rId54"/>
    <p:sldId id="480" r:id="rId55"/>
    <p:sldId id="481" r:id="rId56"/>
    <p:sldId id="497" r:id="rId57"/>
    <p:sldId id="498" r:id="rId58"/>
    <p:sldId id="499" r:id="rId59"/>
    <p:sldId id="500" r:id="rId60"/>
    <p:sldId id="482" r:id="rId61"/>
    <p:sldId id="473" r:id="rId62"/>
    <p:sldId id="451" r:id="rId63"/>
    <p:sldId id="450" r:id="rId64"/>
    <p:sldId id="409" r:id="rId65"/>
    <p:sldId id="441" r:id="rId66"/>
    <p:sldId id="442" r:id="rId67"/>
    <p:sldId id="443" r:id="rId68"/>
    <p:sldId id="445" r:id="rId69"/>
    <p:sldId id="446" r:id="rId70"/>
    <p:sldId id="405" r:id="rId71"/>
    <p:sldId id="501" r:id="rId72"/>
    <p:sldId id="502" r:id="rId73"/>
    <p:sldId id="503" r:id="rId74"/>
    <p:sldId id="452" r:id="rId75"/>
    <p:sldId id="388" r:id="rId76"/>
    <p:sldId id="453" r:id="rId77"/>
    <p:sldId id="393" r:id="rId78"/>
    <p:sldId id="276" r:id="rId79"/>
    <p:sldId id="411" r:id="rId80"/>
    <p:sldId id="330" r:id="rId81"/>
    <p:sldId id="456" r:id="rId82"/>
    <p:sldId id="399" r:id="rId83"/>
    <p:sldId id="457" r:id="rId84"/>
    <p:sldId id="476" r:id="rId85"/>
    <p:sldId id="474" r:id="rId86"/>
    <p:sldId id="458" r:id="rId87"/>
    <p:sldId id="459" r:id="rId88"/>
    <p:sldId id="461" r:id="rId89"/>
    <p:sldId id="472" r:id="rId90"/>
    <p:sldId id="464" r:id="rId91"/>
    <p:sldId id="460" r:id="rId92"/>
    <p:sldId id="470" r:id="rId93"/>
    <p:sldId id="471" r:id="rId94"/>
    <p:sldId id="462" r:id="rId95"/>
    <p:sldId id="475" r:id="rId96"/>
    <p:sldId id="484" r:id="rId97"/>
    <p:sldId id="488" r:id="rId98"/>
    <p:sldId id="486" r:id="rId99"/>
    <p:sldId id="487" r:id="rId100"/>
    <p:sldId id="483" r:id="rId101"/>
    <p:sldId id="485" r:id="rId102"/>
    <p:sldId id="489" r:id="rId103"/>
    <p:sldId id="490" r:id="rId104"/>
    <p:sldId id="466" r:id="rId105"/>
  </p:sldIdLst>
  <p:sldSz cx="9906000" cy="6858000" type="A4"/>
  <p:notesSz cx="6854825" cy="9713913"/>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059">
          <p15:clr>
            <a:srgbClr val="A4A3A4"/>
          </p15:clr>
        </p15:guide>
        <p15:guide id="2" pos="2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0000CC"/>
    <a:srgbClr val="000000"/>
    <a:srgbClr val="000099"/>
    <a:srgbClr val="CC3300"/>
    <a:srgbClr val="CC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5" autoAdjust="0"/>
    <p:restoredTop sz="94660" autoAdjust="0"/>
  </p:normalViewPr>
  <p:slideViewPr>
    <p:cSldViewPr>
      <p:cViewPr varScale="1">
        <p:scale>
          <a:sx n="68" d="100"/>
          <a:sy n="68" d="100"/>
        </p:scale>
        <p:origin x="1152" y="24"/>
      </p:cViewPr>
      <p:guideLst>
        <p:guide orient="horz" pos="2160"/>
        <p:guide pos="3120"/>
      </p:guideLst>
    </p:cSldViewPr>
  </p:slideViewPr>
  <p:outlineViewPr>
    <p:cViewPr>
      <p:scale>
        <a:sx n="33" d="100"/>
        <a:sy n="33" d="100"/>
      </p:scale>
      <p:origin x="0" y="17490"/>
    </p:cViewPr>
    <p:sldLst>
      <p:sld r:id="rId1" collapse="1"/>
      <p:sld r:id="rId2" collapse="1"/>
    </p:sldLst>
  </p:outlineViewPr>
  <p:notesTextViewPr>
    <p:cViewPr>
      <p:scale>
        <a:sx n="100" d="100"/>
        <a:sy n="100" d="100"/>
      </p:scale>
      <p:origin x="0" y="0"/>
    </p:cViewPr>
  </p:notesTextViewPr>
  <p:sorterViewPr>
    <p:cViewPr>
      <p:scale>
        <a:sx n="66" d="100"/>
        <a:sy n="66" d="100"/>
      </p:scale>
      <p:origin x="0" y="1446"/>
    </p:cViewPr>
  </p:sorterViewPr>
  <p:notesViewPr>
    <p:cSldViewPr>
      <p:cViewPr varScale="1">
        <p:scale>
          <a:sx n="58" d="100"/>
          <a:sy n="58" d="100"/>
        </p:scale>
        <p:origin x="-1812" y="-72"/>
      </p:cViewPr>
      <p:guideLst>
        <p:guide orient="horz" pos="3059"/>
        <p:guide pos="215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67038" cy="485775"/>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defTabSz="966788">
              <a:defRPr sz="1300" b="1"/>
            </a:lvl1pPr>
          </a:lstStyle>
          <a:p>
            <a:pPr>
              <a:defRPr/>
            </a:pPr>
            <a:endParaRPr lang="pt-BR"/>
          </a:p>
        </p:txBody>
      </p:sp>
      <p:sp>
        <p:nvSpPr>
          <p:cNvPr id="160771" name="Rectangle 3"/>
          <p:cNvSpPr>
            <a:spLocks noGrp="1" noChangeArrowheads="1"/>
          </p:cNvSpPr>
          <p:nvPr>
            <p:ph type="dt" sz="quarter" idx="1"/>
          </p:nvPr>
        </p:nvSpPr>
        <p:spPr bwMode="auto">
          <a:xfrm>
            <a:off x="3887788" y="0"/>
            <a:ext cx="2967037" cy="485775"/>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algn="r" defTabSz="966788">
              <a:defRPr sz="1300" b="1"/>
            </a:lvl1pPr>
          </a:lstStyle>
          <a:p>
            <a:pPr>
              <a:defRPr/>
            </a:pPr>
            <a:fld id="{17CDAD6C-A6F4-49D4-8729-0468812B4705}" type="datetime1">
              <a:rPr lang="pt-BR"/>
              <a:pPr>
                <a:defRPr/>
              </a:pPr>
              <a:t>08/01/2015</a:t>
            </a:fld>
            <a:endParaRPr lang="pt-BR"/>
          </a:p>
        </p:txBody>
      </p:sp>
      <p:sp>
        <p:nvSpPr>
          <p:cNvPr id="160772" name="Rectangle 4"/>
          <p:cNvSpPr>
            <a:spLocks noGrp="1" noChangeArrowheads="1"/>
          </p:cNvSpPr>
          <p:nvPr>
            <p:ph type="ftr" sz="quarter" idx="2"/>
          </p:nvPr>
        </p:nvSpPr>
        <p:spPr bwMode="auto">
          <a:xfrm>
            <a:off x="0" y="9228138"/>
            <a:ext cx="2967038" cy="485775"/>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defTabSz="966788">
              <a:defRPr sz="1300" b="1"/>
            </a:lvl1pPr>
          </a:lstStyle>
          <a:p>
            <a:pPr>
              <a:defRPr/>
            </a:pPr>
            <a:endParaRPr lang="pt-BR"/>
          </a:p>
        </p:txBody>
      </p:sp>
      <p:sp>
        <p:nvSpPr>
          <p:cNvPr id="160773" name="Rectangle 5"/>
          <p:cNvSpPr>
            <a:spLocks noGrp="1" noChangeArrowheads="1"/>
          </p:cNvSpPr>
          <p:nvPr>
            <p:ph type="sldNum" sz="quarter" idx="3"/>
          </p:nvPr>
        </p:nvSpPr>
        <p:spPr bwMode="auto">
          <a:xfrm>
            <a:off x="3887788" y="9228138"/>
            <a:ext cx="2967037" cy="485775"/>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algn="r" defTabSz="966788">
              <a:defRPr sz="1300" b="1"/>
            </a:lvl1pPr>
          </a:lstStyle>
          <a:p>
            <a:pPr>
              <a:defRPr/>
            </a:pPr>
            <a:fld id="{E671C78D-B749-46E0-B367-3064EB294EEA}" type="slidenum">
              <a:rPr lang="pt-BR"/>
              <a:pPr>
                <a:defRPr/>
              </a:pPr>
              <a:t>‹nº›</a:t>
            </a:fld>
            <a:endParaRPr lang="pt-BR"/>
          </a:p>
        </p:txBody>
      </p:sp>
    </p:spTree>
    <p:extLst>
      <p:ext uri="{BB962C8B-B14F-4D97-AF65-F5344CB8AC3E}">
        <p14:creationId xmlns:p14="http://schemas.microsoft.com/office/powerpoint/2010/main" val="3026179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2994025" cy="461963"/>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b="1"/>
            </a:lvl1pPr>
          </a:lstStyle>
          <a:p>
            <a:pPr>
              <a:defRPr/>
            </a:pPr>
            <a:endParaRPr lang="pt-BR"/>
          </a:p>
        </p:txBody>
      </p:sp>
      <p:sp>
        <p:nvSpPr>
          <p:cNvPr id="187395" name="Rectangle 3"/>
          <p:cNvSpPr>
            <a:spLocks noGrp="1" noChangeArrowheads="1"/>
          </p:cNvSpPr>
          <p:nvPr>
            <p:ph type="dt" idx="1"/>
          </p:nvPr>
        </p:nvSpPr>
        <p:spPr bwMode="auto">
          <a:xfrm>
            <a:off x="3860800" y="0"/>
            <a:ext cx="2994025" cy="461963"/>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b="1"/>
            </a:lvl1pPr>
          </a:lstStyle>
          <a:p>
            <a:pPr>
              <a:defRPr/>
            </a:pPr>
            <a:fld id="{7A1C32C2-F090-44A5-AB8A-FFB214D302CF}" type="datetime1">
              <a:rPr lang="pt-BR"/>
              <a:pPr>
                <a:defRPr/>
              </a:pPr>
              <a:t>08/01/2015</a:t>
            </a:fld>
            <a:endParaRPr lang="pt-BR"/>
          </a:p>
        </p:txBody>
      </p:sp>
      <p:sp>
        <p:nvSpPr>
          <p:cNvPr id="101380" name="Rectangle 4"/>
          <p:cNvSpPr>
            <a:spLocks noGrp="1" noRot="1" noChangeAspect="1" noChangeArrowheads="1" noTextEdit="1"/>
          </p:cNvSpPr>
          <p:nvPr>
            <p:ph type="sldImg" idx="2"/>
          </p:nvPr>
        </p:nvSpPr>
        <p:spPr bwMode="auto">
          <a:xfrm>
            <a:off x="754063" y="693738"/>
            <a:ext cx="5345112" cy="3700462"/>
          </a:xfrm>
          <a:prstGeom prst="rect">
            <a:avLst/>
          </a:prstGeom>
          <a:noFill/>
          <a:ln w="9525">
            <a:solidFill>
              <a:srgbClr val="000000"/>
            </a:solidFill>
            <a:miter lim="800000"/>
            <a:headEnd/>
            <a:tailEnd/>
          </a:ln>
        </p:spPr>
      </p:sp>
      <p:sp>
        <p:nvSpPr>
          <p:cNvPr id="187397" name="Rectangle 5"/>
          <p:cNvSpPr>
            <a:spLocks noGrp="1" noChangeArrowheads="1"/>
          </p:cNvSpPr>
          <p:nvPr>
            <p:ph type="body" sz="quarter" idx="3"/>
          </p:nvPr>
        </p:nvSpPr>
        <p:spPr bwMode="auto">
          <a:xfrm>
            <a:off x="928688" y="4625975"/>
            <a:ext cx="4997450" cy="439420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187398" name="Rectangle 6"/>
          <p:cNvSpPr>
            <a:spLocks noGrp="1" noChangeArrowheads="1"/>
          </p:cNvSpPr>
          <p:nvPr>
            <p:ph type="ftr" sz="quarter" idx="4"/>
          </p:nvPr>
        </p:nvSpPr>
        <p:spPr bwMode="auto">
          <a:xfrm>
            <a:off x="0" y="9251950"/>
            <a:ext cx="2994025" cy="461963"/>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b="1"/>
            </a:lvl1pPr>
          </a:lstStyle>
          <a:p>
            <a:pPr>
              <a:defRPr/>
            </a:pPr>
            <a:endParaRPr lang="pt-BR"/>
          </a:p>
        </p:txBody>
      </p:sp>
      <p:sp>
        <p:nvSpPr>
          <p:cNvPr id="187399" name="Rectangle 7"/>
          <p:cNvSpPr>
            <a:spLocks noGrp="1" noChangeArrowheads="1"/>
          </p:cNvSpPr>
          <p:nvPr>
            <p:ph type="sldNum" sz="quarter" idx="5"/>
          </p:nvPr>
        </p:nvSpPr>
        <p:spPr bwMode="auto">
          <a:xfrm>
            <a:off x="3860800" y="9251950"/>
            <a:ext cx="2994025" cy="461963"/>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b="1"/>
            </a:lvl1pPr>
          </a:lstStyle>
          <a:p>
            <a:pPr>
              <a:defRPr/>
            </a:pPr>
            <a:fld id="{45635633-D30A-4A2C-9391-80810E40E9AE}" type="slidenum">
              <a:rPr lang="pt-BR"/>
              <a:pPr>
                <a:defRPr/>
              </a:pPr>
              <a:t>‹nº›</a:t>
            </a:fld>
            <a:endParaRPr lang="pt-BR"/>
          </a:p>
        </p:txBody>
      </p:sp>
    </p:spTree>
    <p:extLst>
      <p:ext uri="{BB962C8B-B14F-4D97-AF65-F5344CB8AC3E}">
        <p14:creationId xmlns:p14="http://schemas.microsoft.com/office/powerpoint/2010/main" val="16759800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262820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182619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387396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71506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288233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135311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129441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46312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953000" cy="6858000"/>
          </a:xfrm>
          <a:prstGeom prst="rect">
            <a:avLst/>
          </a:prstGeom>
          <a:solidFill>
            <a:schemeClr val="accent1"/>
          </a:solidFill>
          <a:ln w="9525">
            <a:noFill/>
            <a:miter lim="800000"/>
            <a:headEnd/>
            <a:tailEnd/>
          </a:ln>
          <a:effectLst/>
        </p:spPr>
        <p:txBody>
          <a:bodyPr wrap="none" anchor="ctr"/>
          <a:lstStyle/>
          <a:p>
            <a:pPr algn="ctr">
              <a:defRPr/>
            </a:pPr>
            <a:endParaRPr kumimoji="1" lang="pt-BR" sz="2400"/>
          </a:p>
        </p:txBody>
      </p:sp>
      <p:sp>
        <p:nvSpPr>
          <p:cNvPr id="5" name="AutoShape 3"/>
          <p:cNvSpPr>
            <a:spLocks noChangeArrowheads="1"/>
          </p:cNvSpPr>
          <p:nvPr/>
        </p:nvSpPr>
        <p:spPr bwMode="auto">
          <a:xfrm>
            <a:off x="742950" y="990600"/>
            <a:ext cx="5613400" cy="19050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pt-BR" sz="2400"/>
          </a:p>
        </p:txBody>
      </p:sp>
      <p:grpSp>
        <p:nvGrpSpPr>
          <p:cNvPr id="6" name="Group 18"/>
          <p:cNvGrpSpPr>
            <a:grpSpLocks/>
          </p:cNvGrpSpPr>
          <p:nvPr/>
        </p:nvGrpSpPr>
        <p:grpSpPr bwMode="auto">
          <a:xfrm>
            <a:off x="3935413" y="4889500"/>
            <a:ext cx="5283200" cy="319088"/>
            <a:chOff x="2288" y="3080"/>
            <a:chExt cx="3072" cy="201"/>
          </a:xfrm>
        </p:grpSpPr>
        <p:sp>
          <p:nvSpPr>
            <p:cNvPr id="7" name="AutoShape 12"/>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defRPr/>
              </a:pPr>
              <a:endParaRPr lang="pt-BR"/>
            </a:p>
          </p:txBody>
        </p:sp>
        <p:sp>
          <p:nvSpPr>
            <p:cNvPr id="8" name="AutoShape 13"/>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defRPr/>
              </a:pPr>
              <a:endParaRPr lang="pt-BR"/>
            </a:p>
          </p:txBody>
        </p:sp>
      </p:grpSp>
      <p:sp>
        <p:nvSpPr>
          <p:cNvPr id="8197" name="Rectangle 5"/>
          <p:cNvSpPr>
            <a:spLocks noGrp="1" noChangeArrowheads="1"/>
          </p:cNvSpPr>
          <p:nvPr>
            <p:ph type="subTitle" idx="1"/>
          </p:nvPr>
        </p:nvSpPr>
        <p:spPr>
          <a:xfrm>
            <a:off x="5062538" y="2927350"/>
            <a:ext cx="3962400" cy="1822450"/>
          </a:xfrm>
        </p:spPr>
        <p:txBody>
          <a:bodyPr anchor="b"/>
          <a:lstStyle>
            <a:lvl1pPr marL="0" indent="0">
              <a:buFont typeface="Wingdings" pitchFamily="2" charset="2"/>
              <a:buNone/>
              <a:defRPr>
                <a:solidFill>
                  <a:schemeClr val="tx2"/>
                </a:solidFill>
              </a:defRPr>
            </a:lvl1pPr>
          </a:lstStyle>
          <a:p>
            <a:r>
              <a:rPr lang="pt-BR"/>
              <a:t>Clique para editar o estilo do subtítulo mestre</a:t>
            </a:r>
          </a:p>
        </p:txBody>
      </p:sp>
      <p:sp>
        <p:nvSpPr>
          <p:cNvPr id="8211" name="Rectangle 19"/>
          <p:cNvSpPr>
            <a:spLocks noGrp="1" noChangeArrowheads="1"/>
          </p:cNvSpPr>
          <p:nvPr>
            <p:ph type="ctrTitle" sz="quarter"/>
          </p:nvPr>
        </p:nvSpPr>
        <p:spPr>
          <a:xfrm>
            <a:off x="1012825" y="1425575"/>
            <a:ext cx="8420100" cy="1143000"/>
          </a:xfrm>
        </p:spPr>
        <p:txBody>
          <a:bodyPr anchor="ctr"/>
          <a:lstStyle>
            <a:lvl1pPr algn="ctr">
              <a:defRPr>
                <a:solidFill>
                  <a:schemeClr val="tx1"/>
                </a:solidFill>
              </a:defRPr>
            </a:lvl1pPr>
          </a:lstStyle>
          <a:p>
            <a:r>
              <a:rPr lang="pt-BR"/>
              <a:t>Clique para editar o estilo do título mestre</a:t>
            </a:r>
          </a:p>
        </p:txBody>
      </p:sp>
      <p:sp>
        <p:nvSpPr>
          <p:cNvPr id="9" name="Rectangle 14"/>
          <p:cNvSpPr>
            <a:spLocks noGrp="1" noChangeArrowheads="1"/>
          </p:cNvSpPr>
          <p:nvPr>
            <p:ph type="dt" sz="quarter" idx="10"/>
          </p:nvPr>
        </p:nvSpPr>
        <p:spPr>
          <a:xfrm>
            <a:off x="2889250" y="6553200"/>
            <a:ext cx="2063750" cy="304800"/>
          </a:xfrm>
        </p:spPr>
        <p:txBody>
          <a:bodyPr/>
          <a:lstStyle>
            <a:lvl1pPr>
              <a:defRPr>
                <a:solidFill>
                  <a:schemeClr val="bg1"/>
                </a:solidFill>
              </a:defRPr>
            </a:lvl1pPr>
          </a:lstStyle>
          <a:p>
            <a:pPr>
              <a:defRPr/>
            </a:pPr>
            <a:fld id="{DFA03CFB-D2DA-42D3-BDA6-665760FBB318}" type="datetime1">
              <a:rPr lang="pt-BR"/>
              <a:pPr>
                <a:defRPr/>
              </a:pPr>
              <a:t>08/01/2015</a:t>
            </a:fld>
            <a:endParaRPr lang="pt-BR"/>
          </a:p>
        </p:txBody>
      </p:sp>
      <p:sp>
        <p:nvSpPr>
          <p:cNvPr id="10" name="Rectangle 15"/>
          <p:cNvSpPr>
            <a:spLocks noGrp="1" noChangeArrowheads="1"/>
          </p:cNvSpPr>
          <p:nvPr>
            <p:ph type="ftr" sz="quarter" idx="11"/>
          </p:nvPr>
        </p:nvSpPr>
        <p:spPr>
          <a:xfrm>
            <a:off x="5629275" y="6553200"/>
            <a:ext cx="3552825" cy="304800"/>
          </a:xfrm>
        </p:spPr>
        <p:txBody>
          <a:bodyPr/>
          <a:lstStyle>
            <a:lvl1pPr algn="r">
              <a:defRPr/>
            </a:lvl1pPr>
          </a:lstStyle>
          <a:p>
            <a:pPr>
              <a:defRPr/>
            </a:pPr>
            <a:endParaRPr lang="pt-BR"/>
          </a:p>
        </p:txBody>
      </p:sp>
      <p:sp>
        <p:nvSpPr>
          <p:cNvPr id="11" name="Rectangle 17"/>
          <p:cNvSpPr>
            <a:spLocks noGrp="1" noChangeArrowheads="1"/>
          </p:cNvSpPr>
          <p:nvPr>
            <p:ph type="sldNum" sz="quarter" idx="12"/>
          </p:nvPr>
        </p:nvSpPr>
        <p:spPr>
          <a:xfrm>
            <a:off x="11113" y="5962650"/>
            <a:ext cx="635000" cy="885825"/>
          </a:xfrm>
        </p:spPr>
        <p:txBody>
          <a:bodyPr anchorCtr="0"/>
          <a:lstStyle>
            <a:lvl1pPr>
              <a:defRPr/>
            </a:lvl1pPr>
          </a:lstStyle>
          <a:p>
            <a:pPr>
              <a:defRPr/>
            </a:pPr>
            <a:fld id="{ABCFFE3F-3143-4BFE-858E-AFBAB323B0C7}"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
          <p:cNvSpPr>
            <a:spLocks noGrp="1" noChangeArrowheads="1"/>
          </p:cNvSpPr>
          <p:nvPr>
            <p:ph type="dt" sz="half" idx="10"/>
          </p:nvPr>
        </p:nvSpPr>
        <p:spPr>
          <a:ln/>
        </p:spPr>
        <p:txBody>
          <a:bodyPr/>
          <a:lstStyle>
            <a:lvl1pPr>
              <a:defRPr/>
            </a:lvl1pPr>
          </a:lstStyle>
          <a:p>
            <a:pPr>
              <a:defRPr/>
            </a:pPr>
            <a:fld id="{235F2FF8-6D47-4D33-9683-FD1FBED3AEEB}" type="datetime1">
              <a:rPr lang="pt-BR"/>
              <a:pPr>
                <a:defRPr/>
              </a:pPr>
              <a:t>08/01/2015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62AEBEA5-71D4-48AF-84BB-5F907176F911}"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491413" y="762000"/>
            <a:ext cx="2166937" cy="53340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990600" y="762000"/>
            <a:ext cx="6348413" cy="53340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
          <p:cNvSpPr>
            <a:spLocks noGrp="1" noChangeArrowheads="1"/>
          </p:cNvSpPr>
          <p:nvPr>
            <p:ph type="dt" sz="half" idx="10"/>
          </p:nvPr>
        </p:nvSpPr>
        <p:spPr>
          <a:ln/>
        </p:spPr>
        <p:txBody>
          <a:bodyPr/>
          <a:lstStyle>
            <a:lvl1pPr>
              <a:defRPr/>
            </a:lvl1pPr>
          </a:lstStyle>
          <a:p>
            <a:pPr>
              <a:defRPr/>
            </a:pPr>
            <a:fld id="{0194C1E5-13AD-400D-A7A8-9136C9EAEFE2}" type="datetime1">
              <a:rPr lang="pt-BR"/>
              <a:pPr>
                <a:defRPr/>
              </a:pPr>
              <a:t>08/01/2015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3D9690BB-86F9-4B70-8AFE-35686144432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90600" y="762000"/>
            <a:ext cx="866775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990600" y="2362200"/>
            <a:ext cx="4257675" cy="3733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5400675" y="2362200"/>
            <a:ext cx="4257675" cy="17907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5400675" y="4305300"/>
            <a:ext cx="4257675" cy="17907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13"/>
          <p:cNvSpPr>
            <a:spLocks noGrp="1" noChangeArrowheads="1"/>
          </p:cNvSpPr>
          <p:nvPr>
            <p:ph type="dt" sz="half" idx="10"/>
          </p:nvPr>
        </p:nvSpPr>
        <p:spPr>
          <a:ln/>
        </p:spPr>
        <p:txBody>
          <a:bodyPr/>
          <a:lstStyle>
            <a:lvl1pPr>
              <a:defRPr/>
            </a:lvl1pPr>
          </a:lstStyle>
          <a:p>
            <a:pPr>
              <a:defRPr/>
            </a:pPr>
            <a:fld id="{0564AFE4-9A34-4167-ACD7-0CEF7CF28353}" type="datetime1">
              <a:rPr lang="pt-BR"/>
              <a:pPr>
                <a:defRPr/>
              </a:pPr>
              <a:t>08/01/2015</a:t>
            </a:fld>
            <a:endParaRPr lang="pt-BR"/>
          </a:p>
        </p:txBody>
      </p:sp>
      <p:sp>
        <p:nvSpPr>
          <p:cNvPr id="7" name="Rectangle 14"/>
          <p:cNvSpPr>
            <a:spLocks noGrp="1" noChangeArrowheads="1"/>
          </p:cNvSpPr>
          <p:nvPr>
            <p:ph type="ftr" sz="quarter" idx="11"/>
          </p:nvPr>
        </p:nvSpPr>
        <p:spPr>
          <a:ln/>
        </p:spPr>
        <p:txBody>
          <a:bodyPr/>
          <a:lstStyle>
            <a:lvl1pPr>
              <a:defRPr/>
            </a:lvl1pPr>
          </a:lstStyle>
          <a:p>
            <a:pPr>
              <a:defRPr/>
            </a:pPr>
            <a:endParaRPr lang="pt-BR"/>
          </a:p>
        </p:txBody>
      </p:sp>
      <p:sp>
        <p:nvSpPr>
          <p:cNvPr id="8" name="Rectangle 15"/>
          <p:cNvSpPr>
            <a:spLocks noGrp="1" noChangeArrowheads="1"/>
          </p:cNvSpPr>
          <p:nvPr>
            <p:ph type="sldNum" sz="quarter" idx="12"/>
          </p:nvPr>
        </p:nvSpPr>
        <p:spPr>
          <a:ln/>
        </p:spPr>
        <p:txBody>
          <a:bodyPr/>
          <a:lstStyle>
            <a:lvl1pPr>
              <a:defRPr/>
            </a:lvl1pPr>
          </a:lstStyle>
          <a:p>
            <a:pPr>
              <a:defRPr/>
            </a:pPr>
            <a:fld id="{7E167BB4-6CE1-4750-966E-2B4C99155F4B}"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90600" y="762000"/>
            <a:ext cx="866775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990600" y="2362200"/>
            <a:ext cx="4257675" cy="3733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400675" y="2362200"/>
            <a:ext cx="4257675" cy="3733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
          <p:cNvSpPr>
            <a:spLocks noGrp="1" noChangeArrowheads="1"/>
          </p:cNvSpPr>
          <p:nvPr>
            <p:ph type="dt" sz="half" idx="10"/>
          </p:nvPr>
        </p:nvSpPr>
        <p:spPr>
          <a:ln/>
        </p:spPr>
        <p:txBody>
          <a:bodyPr/>
          <a:lstStyle>
            <a:lvl1pPr>
              <a:defRPr/>
            </a:lvl1pPr>
          </a:lstStyle>
          <a:p>
            <a:pPr>
              <a:defRPr/>
            </a:pPr>
            <a:fld id="{74C4960E-9831-4B95-BDCF-C241835D5102}" type="datetime1">
              <a:rPr lang="pt-BR"/>
              <a:pPr>
                <a:defRPr/>
              </a:pPr>
              <a:t>08/01/2015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1D43032B-A472-4FE5-9F42-8DE084BE1F55}"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
          <p:cNvSpPr>
            <a:spLocks noGrp="1" noChangeArrowheads="1"/>
          </p:cNvSpPr>
          <p:nvPr>
            <p:ph type="dt" sz="half" idx="10"/>
          </p:nvPr>
        </p:nvSpPr>
        <p:spPr>
          <a:ln/>
        </p:spPr>
        <p:txBody>
          <a:bodyPr/>
          <a:lstStyle>
            <a:lvl1pPr>
              <a:defRPr/>
            </a:lvl1pPr>
          </a:lstStyle>
          <a:p>
            <a:pPr>
              <a:defRPr/>
            </a:pPr>
            <a:fld id="{C78F0E0D-9F84-493E-A8A5-2B67BA383157}" type="datetime1">
              <a:rPr lang="pt-BR"/>
              <a:pPr>
                <a:defRPr/>
              </a:pPr>
              <a:t>08/01/2015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3F98A3AB-B44D-4ECE-B2D0-6190CDE35F14}"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638" y="4406900"/>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3"/>
          <p:cNvSpPr>
            <a:spLocks noGrp="1" noChangeArrowheads="1"/>
          </p:cNvSpPr>
          <p:nvPr>
            <p:ph type="dt" sz="half" idx="10"/>
          </p:nvPr>
        </p:nvSpPr>
        <p:spPr>
          <a:ln/>
        </p:spPr>
        <p:txBody>
          <a:bodyPr/>
          <a:lstStyle>
            <a:lvl1pPr>
              <a:defRPr/>
            </a:lvl1pPr>
          </a:lstStyle>
          <a:p>
            <a:pPr>
              <a:defRPr/>
            </a:pPr>
            <a:fld id="{8901A229-0CD2-4741-B79A-243089A56930}" type="datetime1">
              <a:rPr lang="pt-BR"/>
              <a:pPr>
                <a:defRPr/>
              </a:pPr>
              <a:t>08/01/2015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7685B418-9464-4F3E-9AFE-3B940DAE32E1}"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990600" y="2362200"/>
            <a:ext cx="4257675"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400675" y="2362200"/>
            <a:ext cx="4257675"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
          <p:cNvSpPr>
            <a:spLocks noGrp="1" noChangeArrowheads="1"/>
          </p:cNvSpPr>
          <p:nvPr>
            <p:ph type="dt" sz="half" idx="10"/>
          </p:nvPr>
        </p:nvSpPr>
        <p:spPr>
          <a:ln/>
        </p:spPr>
        <p:txBody>
          <a:bodyPr/>
          <a:lstStyle>
            <a:lvl1pPr>
              <a:defRPr/>
            </a:lvl1pPr>
          </a:lstStyle>
          <a:p>
            <a:pPr>
              <a:defRPr/>
            </a:pPr>
            <a:fld id="{0C5E11EA-3978-4C77-A0FA-C8953EE1ED7E}" type="datetime1">
              <a:rPr lang="pt-BR"/>
              <a:pPr>
                <a:defRPr/>
              </a:pPr>
              <a:t>08/01/2015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66575916-3E5E-43DD-96C8-6957F26398C2}"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3"/>
          <p:cNvSpPr>
            <a:spLocks noGrp="1" noChangeArrowheads="1"/>
          </p:cNvSpPr>
          <p:nvPr>
            <p:ph type="dt" sz="half" idx="10"/>
          </p:nvPr>
        </p:nvSpPr>
        <p:spPr>
          <a:ln/>
        </p:spPr>
        <p:txBody>
          <a:bodyPr/>
          <a:lstStyle>
            <a:lvl1pPr>
              <a:defRPr/>
            </a:lvl1pPr>
          </a:lstStyle>
          <a:p>
            <a:pPr>
              <a:defRPr/>
            </a:pPr>
            <a:fld id="{5EC0BA05-9F80-49BC-AAEA-041E25519329}" type="datetime1">
              <a:rPr lang="pt-BR"/>
              <a:pPr>
                <a:defRPr/>
              </a:pPr>
              <a:t>08/01/2015</a:t>
            </a:fld>
            <a:endParaRPr lang="pt-BR"/>
          </a:p>
        </p:txBody>
      </p:sp>
      <p:sp>
        <p:nvSpPr>
          <p:cNvPr id="8" name="Rectangle 14"/>
          <p:cNvSpPr>
            <a:spLocks noGrp="1" noChangeArrowheads="1"/>
          </p:cNvSpPr>
          <p:nvPr>
            <p:ph type="ftr" sz="quarter" idx="11"/>
          </p:nvPr>
        </p:nvSpPr>
        <p:spPr>
          <a:ln/>
        </p:spPr>
        <p:txBody>
          <a:bodyPr/>
          <a:lstStyle>
            <a:lvl1pPr>
              <a:defRPr/>
            </a:lvl1pPr>
          </a:lstStyle>
          <a:p>
            <a:pPr>
              <a:defRPr/>
            </a:pPr>
            <a:endParaRPr lang="pt-BR"/>
          </a:p>
        </p:txBody>
      </p:sp>
      <p:sp>
        <p:nvSpPr>
          <p:cNvPr id="9" name="Rectangle 15"/>
          <p:cNvSpPr>
            <a:spLocks noGrp="1" noChangeArrowheads="1"/>
          </p:cNvSpPr>
          <p:nvPr>
            <p:ph type="sldNum" sz="quarter" idx="12"/>
          </p:nvPr>
        </p:nvSpPr>
        <p:spPr>
          <a:ln/>
        </p:spPr>
        <p:txBody>
          <a:bodyPr/>
          <a:lstStyle>
            <a:lvl1pPr>
              <a:defRPr/>
            </a:lvl1pPr>
          </a:lstStyle>
          <a:p>
            <a:pPr>
              <a:defRPr/>
            </a:pPr>
            <a:fld id="{BAC63574-F445-4240-A87F-4A1C6B865986}"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3"/>
          <p:cNvSpPr>
            <a:spLocks noGrp="1" noChangeArrowheads="1"/>
          </p:cNvSpPr>
          <p:nvPr>
            <p:ph type="dt" sz="half" idx="10"/>
          </p:nvPr>
        </p:nvSpPr>
        <p:spPr>
          <a:ln/>
        </p:spPr>
        <p:txBody>
          <a:bodyPr/>
          <a:lstStyle>
            <a:lvl1pPr>
              <a:defRPr/>
            </a:lvl1pPr>
          </a:lstStyle>
          <a:p>
            <a:pPr>
              <a:defRPr/>
            </a:pPr>
            <a:fld id="{15CF11AA-910A-46AF-BE7D-F1A5CC3AA14F}" type="datetime1">
              <a:rPr lang="pt-BR"/>
              <a:pPr>
                <a:defRPr/>
              </a:pPr>
              <a:t>08/01/2015</a:t>
            </a:fld>
            <a:endParaRPr lang="pt-BR"/>
          </a:p>
        </p:txBody>
      </p:sp>
      <p:sp>
        <p:nvSpPr>
          <p:cNvPr id="4" name="Rectangle 14"/>
          <p:cNvSpPr>
            <a:spLocks noGrp="1" noChangeArrowheads="1"/>
          </p:cNvSpPr>
          <p:nvPr>
            <p:ph type="ftr" sz="quarter" idx="11"/>
          </p:nvPr>
        </p:nvSpPr>
        <p:spPr>
          <a:ln/>
        </p:spPr>
        <p:txBody>
          <a:bodyPr/>
          <a:lstStyle>
            <a:lvl1pPr>
              <a:defRPr/>
            </a:lvl1pPr>
          </a:lstStyle>
          <a:p>
            <a:pPr>
              <a:defRPr/>
            </a:pPr>
            <a:endParaRPr lang="pt-BR"/>
          </a:p>
        </p:txBody>
      </p:sp>
      <p:sp>
        <p:nvSpPr>
          <p:cNvPr id="5" name="Rectangle 15"/>
          <p:cNvSpPr>
            <a:spLocks noGrp="1" noChangeArrowheads="1"/>
          </p:cNvSpPr>
          <p:nvPr>
            <p:ph type="sldNum" sz="quarter" idx="12"/>
          </p:nvPr>
        </p:nvSpPr>
        <p:spPr>
          <a:ln/>
        </p:spPr>
        <p:txBody>
          <a:bodyPr/>
          <a:lstStyle>
            <a:lvl1pPr>
              <a:defRPr/>
            </a:lvl1pPr>
          </a:lstStyle>
          <a:p>
            <a:pPr>
              <a:defRPr/>
            </a:pPr>
            <a:fld id="{0219B597-2A0E-49E5-BC11-458CA8E39B74}"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fld id="{6CC2613D-4C74-4667-8B83-E40441034FD7}" type="datetime1">
              <a:rPr lang="pt-BR"/>
              <a:pPr>
                <a:defRPr/>
              </a:pPr>
              <a:t>08/01/2015</a:t>
            </a:fld>
            <a:endParaRPr lang="pt-BR"/>
          </a:p>
        </p:txBody>
      </p:sp>
      <p:sp>
        <p:nvSpPr>
          <p:cNvPr id="3" name="Rectangle 14"/>
          <p:cNvSpPr>
            <a:spLocks noGrp="1" noChangeArrowheads="1"/>
          </p:cNvSpPr>
          <p:nvPr>
            <p:ph type="ftr" sz="quarter" idx="11"/>
          </p:nvPr>
        </p:nvSpPr>
        <p:spPr>
          <a:ln/>
        </p:spPr>
        <p:txBody>
          <a:bodyPr/>
          <a:lstStyle>
            <a:lvl1pPr>
              <a:defRPr/>
            </a:lvl1pPr>
          </a:lstStyle>
          <a:p>
            <a:pPr>
              <a:defRPr/>
            </a:pPr>
            <a:endParaRPr lang="pt-BR"/>
          </a:p>
        </p:txBody>
      </p:sp>
      <p:sp>
        <p:nvSpPr>
          <p:cNvPr id="4" name="Rectangle 15"/>
          <p:cNvSpPr>
            <a:spLocks noGrp="1" noChangeArrowheads="1"/>
          </p:cNvSpPr>
          <p:nvPr>
            <p:ph type="sldNum" sz="quarter" idx="12"/>
          </p:nvPr>
        </p:nvSpPr>
        <p:spPr>
          <a:ln/>
        </p:spPr>
        <p:txBody>
          <a:bodyPr/>
          <a:lstStyle>
            <a:lvl1pPr>
              <a:defRPr/>
            </a:lvl1pPr>
          </a:lstStyle>
          <a:p>
            <a:pPr>
              <a:defRPr/>
            </a:pPr>
            <a:fld id="{BA534509-19F8-40CA-868E-C900DAC3CF6C}"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138" cy="1162050"/>
          </a:xfrm>
        </p:spPr>
        <p:txBody>
          <a:bodyPr/>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
          <p:cNvSpPr>
            <a:spLocks noGrp="1" noChangeArrowheads="1"/>
          </p:cNvSpPr>
          <p:nvPr>
            <p:ph type="dt" sz="half" idx="10"/>
          </p:nvPr>
        </p:nvSpPr>
        <p:spPr>
          <a:ln/>
        </p:spPr>
        <p:txBody>
          <a:bodyPr/>
          <a:lstStyle>
            <a:lvl1pPr>
              <a:defRPr/>
            </a:lvl1pPr>
          </a:lstStyle>
          <a:p>
            <a:pPr>
              <a:defRPr/>
            </a:pPr>
            <a:fld id="{14F198DD-34DC-4BF4-B7EB-85E8ADEE19CB}" type="datetime1">
              <a:rPr lang="pt-BR"/>
              <a:pPr>
                <a:defRPr/>
              </a:pPr>
              <a:t>08/01/2015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90417155-870A-4CC1-BAB0-3A126E5FB266}"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p:spPr>
        <p:txBody>
          <a:bodyPr/>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
          <p:cNvSpPr>
            <a:spLocks noGrp="1" noChangeArrowheads="1"/>
          </p:cNvSpPr>
          <p:nvPr>
            <p:ph type="dt" sz="half" idx="10"/>
          </p:nvPr>
        </p:nvSpPr>
        <p:spPr>
          <a:ln/>
        </p:spPr>
        <p:txBody>
          <a:bodyPr/>
          <a:lstStyle>
            <a:lvl1pPr>
              <a:defRPr/>
            </a:lvl1pPr>
          </a:lstStyle>
          <a:p>
            <a:pPr>
              <a:defRPr/>
            </a:pPr>
            <a:fld id="{F33D71FE-3804-4555-9C6A-B6E9734BEE41}" type="datetime1">
              <a:rPr lang="pt-BR"/>
              <a:pPr>
                <a:defRPr/>
              </a:pPr>
              <a:t>08/01/2015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9A8BADCE-8E29-4738-A924-CBFA5EFB9574}"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0"/>
            <a:ext cx="3467100" cy="6858000"/>
            <a:chOff x="0" y="0"/>
            <a:chExt cx="2016" cy="4320"/>
          </a:xfrm>
        </p:grpSpPr>
        <p:sp>
          <p:nvSpPr>
            <p:cNvPr id="1027"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defRPr/>
              </a:pPr>
              <a:endParaRPr lang="pt-BR"/>
            </a:p>
          </p:txBody>
        </p:sp>
        <p:sp>
          <p:nvSpPr>
            <p:cNvPr id="2"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defRPr/>
              </a:pPr>
              <a:endParaRPr lang="pt-BR"/>
            </a:p>
          </p:txBody>
        </p:sp>
      </p:grpSp>
      <p:sp>
        <p:nvSpPr>
          <p:cNvPr id="1029" name="AutoShape 5"/>
          <p:cNvSpPr>
            <a:spLocks noChangeArrowheads="1"/>
          </p:cNvSpPr>
          <p:nvPr/>
        </p:nvSpPr>
        <p:spPr bwMode="auto">
          <a:xfrm>
            <a:off x="825500" y="762000"/>
            <a:ext cx="553085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pt-BR" sz="2400"/>
          </a:p>
        </p:txBody>
      </p:sp>
      <p:sp>
        <p:nvSpPr>
          <p:cNvPr id="1028" name="Rectangle 7"/>
          <p:cNvSpPr>
            <a:spLocks noGrp="1" noChangeArrowheads="1"/>
          </p:cNvSpPr>
          <p:nvPr>
            <p:ph type="title"/>
          </p:nvPr>
        </p:nvSpPr>
        <p:spPr bwMode="auto">
          <a:xfrm>
            <a:off x="990600" y="762000"/>
            <a:ext cx="86677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pt-BR" smtClean="0"/>
              <a:t>Clique para editar o estilo do título mestre</a:t>
            </a:r>
          </a:p>
        </p:txBody>
      </p:sp>
      <p:sp>
        <p:nvSpPr>
          <p:cNvPr id="3" name="Rectangle 8"/>
          <p:cNvSpPr>
            <a:spLocks noGrp="1" noChangeArrowheads="1"/>
          </p:cNvSpPr>
          <p:nvPr>
            <p:ph type="body" idx="1"/>
          </p:nvPr>
        </p:nvSpPr>
        <p:spPr bwMode="auto">
          <a:xfrm>
            <a:off x="990600" y="2362200"/>
            <a:ext cx="866775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37" name="Rectangle 13"/>
          <p:cNvSpPr>
            <a:spLocks noGrp="1" noChangeArrowheads="1"/>
          </p:cNvSpPr>
          <p:nvPr>
            <p:ph type="dt" sz="half" idx="2"/>
          </p:nvPr>
        </p:nvSpPr>
        <p:spPr bwMode="auto">
          <a:xfrm>
            <a:off x="7594600" y="6553200"/>
            <a:ext cx="20637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a:defRPr/>
            </a:pPr>
            <a:fld id="{1A643505-26DA-4C9A-B746-CBB6E5F4A920}" type="datetime1">
              <a:rPr lang="pt-BR"/>
              <a:pPr>
                <a:defRPr/>
              </a:pPr>
              <a:t>08/01/2015</a:t>
            </a:fld>
            <a:endParaRPr lang="pt-BR"/>
          </a:p>
        </p:txBody>
      </p:sp>
      <p:sp>
        <p:nvSpPr>
          <p:cNvPr id="1038" name="Rectangle 14"/>
          <p:cNvSpPr>
            <a:spLocks noGrp="1" noChangeArrowheads="1"/>
          </p:cNvSpPr>
          <p:nvPr>
            <p:ph type="ftr" sz="quarter" idx="3"/>
          </p:nvPr>
        </p:nvSpPr>
        <p:spPr bwMode="auto">
          <a:xfrm>
            <a:off x="3179763" y="6529388"/>
            <a:ext cx="31369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a:defRPr/>
            </a:pPr>
            <a:endParaRPr lang="pt-BR"/>
          </a:p>
        </p:txBody>
      </p:sp>
      <p:sp>
        <p:nvSpPr>
          <p:cNvPr id="1039" name="Rectangle 15"/>
          <p:cNvSpPr>
            <a:spLocks noGrp="1" noChangeArrowheads="1"/>
          </p:cNvSpPr>
          <p:nvPr>
            <p:ph type="sldNum" sz="quarter" idx="4"/>
          </p:nvPr>
        </p:nvSpPr>
        <p:spPr bwMode="auto">
          <a:xfrm>
            <a:off x="88900" y="5945188"/>
            <a:ext cx="638175" cy="887412"/>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defRPr/>
            </a:pPr>
            <a:fld id="{F6446FB9-C69B-4539-96D5-53AA68771B7A}" type="slidenum">
              <a:rPr lang="pt-BR"/>
              <a:pPr>
                <a:defRPr/>
              </a:pPr>
              <a:t>‹nº›</a:t>
            </a:fld>
            <a:endParaRPr lang="pt-BR"/>
          </a:p>
        </p:txBody>
      </p:sp>
      <p:grpSp>
        <p:nvGrpSpPr>
          <p:cNvPr id="1033" name="Group 21"/>
          <p:cNvGrpSpPr>
            <a:grpSpLocks/>
          </p:cNvGrpSpPr>
          <p:nvPr/>
        </p:nvGrpSpPr>
        <p:grpSpPr bwMode="auto">
          <a:xfrm>
            <a:off x="247650" y="1981200"/>
            <a:ext cx="8007350" cy="319088"/>
            <a:chOff x="144" y="1248"/>
            <a:chExt cx="4656" cy="201"/>
          </a:xfrm>
        </p:grpSpPr>
        <p:sp>
          <p:nvSpPr>
            <p:cNvPr id="1036" name="AutoShape 12"/>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p>
              <a:pPr>
                <a:defRPr/>
              </a:pPr>
              <a:endParaRPr lang="pt-BR"/>
            </a:p>
          </p:txBody>
        </p:sp>
        <p:sp>
          <p:nvSpPr>
            <p:cNvPr id="1044" name="AutoShape 20"/>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p>
              <a:pPr>
                <a:defRPr/>
              </a:pPr>
              <a:endParaRPr lang="pt-BR"/>
            </a:p>
          </p:txBody>
        </p:sp>
      </p:grpSp>
    </p:spTree>
  </p:cSld>
  <p:clrMap bg1="lt1" tx1="dk1" bg2="lt2" tx2="dk2" accent1="accent1" accent2="accent2" accent3="accent3" accent4="accent4" accent5="accent5" accent6="accent6" hlink="hlink" folHlink="folHlink"/>
  <p:sldLayoutIdLst>
    <p:sldLayoutId id="2147484142"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hf hdr="0" ftr="0" dt="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hyperlink" Target="http://images.google.com.br/imgres?imgurl=http://www.acm-container.com/images/container%20double%20porte.jpg&amp;imgrefurl=http://www.acm-container.com/mini-container.htm&amp;h=471&amp;w=640&amp;sz=18&amp;hl=pt-BR&amp;start=11&amp;tbnid=Zsznx4E1ffV-yM:&amp;tbnh=101&amp;tbnw=137&amp;prev=/images?q=container&amp;svnum=10&amp;hl=pt-BR&amp;lr=&amp;sa=X" TargetMode="External"/><Relationship Id="rId1" Type="http://schemas.openxmlformats.org/officeDocument/2006/relationships/slideLayout" Target="../slideLayouts/slideLayout7.xml"/><Relationship Id="rId6" Type="http://schemas.openxmlformats.org/officeDocument/2006/relationships/hyperlink" Target="http://images.google.com.br/imgres?imgurl=http://www.mrbox.co.uk/images/gallery/pic01-new20ft-container.jpg&amp;imgrefurl=http://www.mrbox.co.uk/pic01-new20ft-container.html&amp;h=378&amp;w=591&amp;sz=27&amp;hl=pt-BR&amp;start=20&amp;tbnid=HHuAyLjWMyMURM:&amp;tbnh=86&amp;tbnw=135&amp;prev=/images?q=container&amp;svnum=10&amp;hl=pt-BR&amp;lr=&amp;sa=X" TargetMode="External"/><Relationship Id="rId5" Type="http://schemas.openxmlformats.org/officeDocument/2006/relationships/image" Target="../media/image45.jpeg"/><Relationship Id="rId4" Type="http://schemas.openxmlformats.org/officeDocument/2006/relationships/hyperlink" Target="http://images.google.com.br/imgres?imgurl=http://www.schenker.com/download/images/Sea/Sea300/Container.jpg&amp;imgrefurl=http://www.schenker.com/english/news/photoArchive/seafreight.html&amp;h=944&amp;w=1417&amp;sz=980&amp;hl=pt-BR&amp;start=14&amp;tbnid=abM_bL3kc3GbSM:&amp;tbnh=100&amp;tbnw=150&amp;prev=/images?q=container&amp;svnum=10&amp;hl=pt-BR&amp;lr=&amp;sa=X"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37D94BB8-83B0-4DD8-BC7E-539297EBD931}" type="slidenum">
              <a:rPr lang="pt-BR"/>
              <a:pPr>
                <a:defRPr/>
              </a:pPr>
              <a:t>1</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ctr"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PROFESSOR E CONSULTOR</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Silvio Tupinambá Fernandes de Sá</a:t>
            </a: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Ferrovia &amp; Terminais Intermodais</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3076"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3077"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649538"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C079BC9D-1FCE-4DB6-91DC-78FAF867945D}" type="slidenum">
              <a:rPr lang="pt-BR"/>
              <a:pPr>
                <a:defRPr/>
              </a:pPr>
              <a:t>10</a:t>
            </a:fld>
            <a:endParaRPr lang="pt-BR"/>
          </a:p>
        </p:txBody>
      </p:sp>
      <p:sp>
        <p:nvSpPr>
          <p:cNvPr id="12291" name="Rectangle 2"/>
          <p:cNvSpPr>
            <a:spLocks noGrp="1" noChangeArrowheads="1"/>
          </p:cNvSpPr>
          <p:nvPr>
            <p:ph type="title"/>
          </p:nvPr>
        </p:nvSpPr>
        <p:spPr>
          <a:xfrm>
            <a:off x="0" y="0"/>
            <a:ext cx="9906000" cy="1196975"/>
          </a:xfrm>
        </p:spPr>
        <p:txBody>
          <a:bodyPr/>
          <a:lstStyle/>
          <a:p>
            <a:pPr algn="ctr" eaLnBrk="1" hangingPunct="1"/>
            <a:r>
              <a:rPr lang="pt-BR" sz="2800" smtClean="0"/>
              <a:t>Cadeia de Suprimentos do Complexo Soja</a:t>
            </a:r>
            <a:br>
              <a:rPr lang="pt-BR" sz="2800" smtClean="0"/>
            </a:br>
            <a:r>
              <a:rPr lang="pt-BR" sz="2800" smtClean="0"/>
              <a:t>(1ª verticalização da Soja)</a:t>
            </a:r>
          </a:p>
        </p:txBody>
      </p:sp>
      <p:sp>
        <p:nvSpPr>
          <p:cNvPr id="12292" name="Rectangle 3"/>
          <p:cNvSpPr>
            <a:spLocks noGrp="1" noChangeArrowheads="1"/>
          </p:cNvSpPr>
          <p:nvPr>
            <p:ph type="body" idx="1"/>
          </p:nvPr>
        </p:nvSpPr>
        <p:spPr>
          <a:xfrm>
            <a:off x="0" y="2362200"/>
            <a:ext cx="9906000" cy="4495800"/>
          </a:xfrm>
        </p:spPr>
        <p:txBody>
          <a:bodyPr/>
          <a:lstStyle/>
          <a:p>
            <a:pPr eaLnBrk="1" hangingPunct="1">
              <a:buFontTx/>
              <a:buChar char="-"/>
            </a:pPr>
            <a:r>
              <a:rPr lang="pt-BR" b="1" smtClean="0">
                <a:solidFill>
                  <a:srgbClr val="FF0000"/>
                </a:solidFill>
              </a:rPr>
              <a:t>Soja In Natura;</a:t>
            </a:r>
          </a:p>
          <a:p>
            <a:pPr eaLnBrk="1" hangingPunct="1">
              <a:buFontTx/>
              <a:buChar char="-"/>
            </a:pPr>
            <a:r>
              <a:rPr lang="pt-BR" b="1" smtClean="0">
                <a:solidFill>
                  <a:srgbClr val="FF0000"/>
                </a:solidFill>
              </a:rPr>
              <a:t>Farelo de Soja;</a:t>
            </a:r>
          </a:p>
          <a:p>
            <a:pPr eaLnBrk="1" hangingPunct="1">
              <a:buFontTx/>
              <a:buChar char="-"/>
            </a:pPr>
            <a:r>
              <a:rPr lang="pt-BR" b="1" smtClean="0">
                <a:solidFill>
                  <a:srgbClr val="FF0000"/>
                </a:solidFill>
              </a:rPr>
              <a:t>Óleo de Soja</a:t>
            </a:r>
            <a:endParaRPr lang="pt-BR" b="1" smtClean="0">
              <a:solidFill>
                <a:schemeClr val="tx2"/>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ítulo 1"/>
          <p:cNvSpPr>
            <a:spLocks noGrp="1"/>
          </p:cNvSpPr>
          <p:nvPr>
            <p:ph type="title"/>
          </p:nvPr>
        </p:nvSpPr>
        <p:spPr>
          <a:xfrm>
            <a:off x="0" y="0"/>
            <a:ext cx="9906000" cy="620713"/>
          </a:xfrm>
        </p:spPr>
        <p:txBody>
          <a:bodyPr/>
          <a:lstStyle/>
          <a:p>
            <a:pPr algn="ctr"/>
            <a:r>
              <a:rPr lang="pt-BR" smtClean="0"/>
              <a:t>Principais Terminais Hidroviários do Brasil</a:t>
            </a:r>
          </a:p>
        </p:txBody>
      </p:sp>
      <p:sp>
        <p:nvSpPr>
          <p:cNvPr id="5" name="Espaço Reservado para Número de Slide 4"/>
          <p:cNvSpPr>
            <a:spLocks noGrp="1"/>
          </p:cNvSpPr>
          <p:nvPr>
            <p:ph type="sldNum" sz="quarter" idx="12"/>
          </p:nvPr>
        </p:nvSpPr>
        <p:spPr/>
        <p:txBody>
          <a:bodyPr/>
          <a:lstStyle/>
          <a:p>
            <a:pPr>
              <a:defRPr/>
            </a:pPr>
            <a:fld id="{110AC57E-00E2-490F-A598-32EF33BC5709}" type="slidenum">
              <a:rPr lang="pt-BR" smtClean="0"/>
              <a:pPr>
                <a:defRPr/>
              </a:pPr>
              <a:t>100</a:t>
            </a:fld>
            <a:endParaRPr lang="pt-BR"/>
          </a:p>
        </p:txBody>
      </p:sp>
      <p:pic>
        <p:nvPicPr>
          <p:cNvPr id="96260" name="Picture 2" descr="C:\Users\pc.pc\Desktop\2014-05 (mai)\digitalizar0001.jpg"/>
          <p:cNvPicPr>
            <a:picLocks noGrp="1" noChangeAspect="1" noChangeArrowheads="1"/>
          </p:cNvPicPr>
          <p:nvPr>
            <p:ph sz="half" idx="2"/>
          </p:nvPr>
        </p:nvPicPr>
        <p:blipFill>
          <a:blip r:embed="rId2" cstate="print"/>
          <a:srcRect/>
          <a:stretch>
            <a:fillRect/>
          </a:stretch>
        </p:blipFill>
        <p:spPr>
          <a:xfrm>
            <a:off x="1928813" y="692150"/>
            <a:ext cx="6176962" cy="6165850"/>
          </a:xfr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ítulo 1"/>
          <p:cNvSpPr>
            <a:spLocks noGrp="1"/>
          </p:cNvSpPr>
          <p:nvPr>
            <p:ph type="title"/>
          </p:nvPr>
        </p:nvSpPr>
        <p:spPr>
          <a:xfrm>
            <a:off x="0" y="0"/>
            <a:ext cx="9906000" cy="620713"/>
          </a:xfrm>
        </p:spPr>
        <p:txBody>
          <a:bodyPr/>
          <a:lstStyle/>
          <a:p>
            <a:pPr algn="ctr"/>
            <a:r>
              <a:rPr lang="pt-BR" smtClean="0"/>
              <a:t>Principais Portos Marítimos do Brasil</a:t>
            </a:r>
          </a:p>
        </p:txBody>
      </p:sp>
      <p:sp>
        <p:nvSpPr>
          <p:cNvPr id="5" name="Espaço Reservado para Número de Slide 4"/>
          <p:cNvSpPr>
            <a:spLocks noGrp="1"/>
          </p:cNvSpPr>
          <p:nvPr>
            <p:ph type="sldNum" sz="quarter" idx="12"/>
          </p:nvPr>
        </p:nvSpPr>
        <p:spPr/>
        <p:txBody>
          <a:bodyPr/>
          <a:lstStyle/>
          <a:p>
            <a:pPr>
              <a:defRPr/>
            </a:pPr>
            <a:fld id="{5A68B30C-61F8-4867-A88B-FA201D23178D}" type="slidenum">
              <a:rPr lang="pt-BR" smtClean="0"/>
              <a:pPr>
                <a:defRPr/>
              </a:pPr>
              <a:t>101</a:t>
            </a:fld>
            <a:endParaRPr lang="pt-BR"/>
          </a:p>
        </p:txBody>
      </p:sp>
      <p:sp>
        <p:nvSpPr>
          <p:cNvPr id="97284" name="Espaço Reservado para Conteúdo 5"/>
          <p:cNvSpPr>
            <a:spLocks noGrp="1"/>
          </p:cNvSpPr>
          <p:nvPr>
            <p:ph sz="half" idx="2"/>
          </p:nvPr>
        </p:nvSpPr>
        <p:spPr/>
        <p:txBody>
          <a:bodyPr/>
          <a:lstStyle/>
          <a:p>
            <a:endParaRPr lang="pt-BR" smtClean="0"/>
          </a:p>
        </p:txBody>
      </p:sp>
      <p:pic>
        <p:nvPicPr>
          <p:cNvPr id="97285" name="Picture 2" descr="C:\Users\pc.pc\Desktop\2014-05 (mai)\digitalizar0009.jpg"/>
          <p:cNvPicPr>
            <a:picLocks noChangeAspect="1" noChangeArrowheads="1"/>
          </p:cNvPicPr>
          <p:nvPr/>
        </p:nvPicPr>
        <p:blipFill>
          <a:blip r:embed="rId2" cstate="print"/>
          <a:srcRect l="3867" t="3613" r="2046" b="4819"/>
          <a:stretch>
            <a:fillRect/>
          </a:stretch>
        </p:blipFill>
        <p:spPr bwMode="auto">
          <a:xfrm>
            <a:off x="1568450" y="620713"/>
            <a:ext cx="6697663" cy="623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Texto 2"/>
          <p:cNvSpPr>
            <a:spLocks noGrp="1"/>
          </p:cNvSpPr>
          <p:nvPr>
            <p:ph type="body" sz="half" idx="1"/>
          </p:nvPr>
        </p:nvSpPr>
        <p:spPr>
          <a:xfrm>
            <a:off x="0" y="0"/>
            <a:ext cx="9906000" cy="6858000"/>
          </a:xfrm>
        </p:spPr>
        <p:txBody>
          <a:bodyPr/>
          <a:lstStyle/>
          <a:p>
            <a:r>
              <a:rPr lang="pt-BR" dirty="0" smtClean="0"/>
              <a:t> A solução, </a:t>
            </a:r>
            <a:r>
              <a:rPr lang="pt-BR" b="1" i="1" u="sng" dirty="0" smtClean="0">
                <a:solidFill>
                  <a:srgbClr val="FF0000"/>
                </a:solidFill>
                <a:effectLst>
                  <a:outerShdw blurRad="38100" dist="38100" dir="2700000" algn="tl">
                    <a:srgbClr val="000000">
                      <a:alpha val="43137"/>
                    </a:srgbClr>
                  </a:outerShdw>
                </a:effectLst>
              </a:rPr>
              <a:t>à curto prazo</a:t>
            </a:r>
            <a:r>
              <a:rPr lang="pt-BR" dirty="0" smtClean="0"/>
              <a:t>, para a otimização da competitividade do Estado do Mato Grosso, concluindo o estudo, passa inexoravelmente, pelo esforço logístico de implantar o modal rodoviário de qualidade, da região mais </a:t>
            </a:r>
          </a:p>
          <a:p>
            <a:endParaRPr lang="pt-BR" dirty="0" smtClean="0"/>
          </a:p>
          <a:p>
            <a:pPr>
              <a:buFont typeface="Wingdings" pitchFamily="2" charset="2"/>
              <a:buNone/>
            </a:pPr>
            <a:r>
              <a:rPr lang="pt-BR" dirty="0" smtClean="0"/>
              <a:t>    produtora do Norte do Estado do Mato Grosso, para o Porto Fluvial </a:t>
            </a:r>
            <a:r>
              <a:rPr lang="pt-BR" dirty="0" err="1" smtClean="0"/>
              <a:t>Miritituba</a:t>
            </a:r>
            <a:r>
              <a:rPr lang="pt-BR" dirty="0" smtClean="0"/>
              <a:t> (PA) com a construção de vários terminais pelas</a:t>
            </a:r>
            <a:r>
              <a:rPr lang="pt-BR" b="1" dirty="0" smtClean="0"/>
              <a:t> </a:t>
            </a:r>
            <a:r>
              <a:rPr lang="pt-BR" b="1" u="sng" dirty="0" smtClean="0">
                <a:solidFill>
                  <a:srgbClr val="FF0000"/>
                </a:solidFill>
                <a:effectLst>
                  <a:outerShdw blurRad="38100" dist="38100" dir="2700000" algn="tl">
                    <a:srgbClr val="000000">
                      <a:alpha val="43137"/>
                    </a:srgbClr>
                  </a:outerShdw>
                </a:effectLst>
              </a:rPr>
              <a:t>Tradings</a:t>
            </a:r>
            <a:r>
              <a:rPr lang="pt-BR" dirty="0" smtClean="0"/>
              <a:t>, escoando para o Portos Marítimos de Santana (AP) e Vila do Conde (PA), de lá, através dos navios </a:t>
            </a:r>
            <a:r>
              <a:rPr lang="pt-BR" i="1" dirty="0" err="1" smtClean="0">
                <a:solidFill>
                  <a:srgbClr val="FF0000"/>
                </a:solidFill>
                <a:effectLst>
                  <a:outerShdw blurRad="38100" dist="38100" dir="2700000" algn="tl">
                    <a:srgbClr val="000000">
                      <a:alpha val="43137"/>
                    </a:srgbClr>
                  </a:outerShdw>
                </a:effectLst>
              </a:rPr>
              <a:t>Panamax</a:t>
            </a:r>
            <a:r>
              <a:rPr lang="pt-BR" dirty="0" smtClean="0"/>
              <a:t> ou</a:t>
            </a:r>
            <a:r>
              <a:rPr lang="pt-BR" dirty="0" smtClean="0">
                <a:solidFill>
                  <a:srgbClr val="FF0000"/>
                </a:solidFill>
                <a:effectLst>
                  <a:outerShdw blurRad="38100" dist="38100" dir="2700000" algn="tl">
                    <a:srgbClr val="000000">
                      <a:alpha val="43137"/>
                    </a:srgbClr>
                  </a:outerShdw>
                </a:effectLst>
              </a:rPr>
              <a:t> </a:t>
            </a:r>
            <a:r>
              <a:rPr lang="pt-BR" dirty="0" err="1" smtClean="0">
                <a:solidFill>
                  <a:srgbClr val="FF0000"/>
                </a:solidFill>
                <a:effectLst>
                  <a:outerShdw blurRad="38100" dist="38100" dir="2700000" algn="tl">
                    <a:srgbClr val="000000">
                      <a:alpha val="43137"/>
                    </a:srgbClr>
                  </a:outerShdw>
                </a:effectLst>
              </a:rPr>
              <a:t>Capezize</a:t>
            </a:r>
            <a:r>
              <a:rPr lang="pt-BR" dirty="0" smtClean="0">
                <a:solidFill>
                  <a:srgbClr val="FF0000"/>
                </a:solidFill>
                <a:effectLst>
                  <a:outerShdw blurRad="38100" dist="38100" dir="2700000" algn="tl">
                    <a:srgbClr val="000000">
                      <a:alpha val="43137"/>
                    </a:srgbClr>
                  </a:outerShdw>
                </a:effectLst>
              </a:rPr>
              <a:t> </a:t>
            </a:r>
            <a:r>
              <a:rPr lang="pt-BR" dirty="0" smtClean="0"/>
              <a:t>para o mundo, viabilizando e consolidando, a Intermodalidade de Transportes, com a integração dos diversos modais (rodoviário/hidroviário/marítimo).</a:t>
            </a:r>
          </a:p>
          <a:p>
            <a:pPr>
              <a:buFont typeface="Wingdings" pitchFamily="2" charset="2"/>
              <a:buNone/>
            </a:pPr>
            <a:endParaRPr lang="pt-BR" dirty="0" smtClean="0"/>
          </a:p>
        </p:txBody>
      </p:sp>
      <p:sp>
        <p:nvSpPr>
          <p:cNvPr id="5" name="Espaço Reservado para Número de Slide 4"/>
          <p:cNvSpPr>
            <a:spLocks noGrp="1"/>
          </p:cNvSpPr>
          <p:nvPr>
            <p:ph type="sldNum" sz="quarter" idx="12"/>
          </p:nvPr>
        </p:nvSpPr>
        <p:spPr/>
        <p:txBody>
          <a:bodyPr/>
          <a:lstStyle/>
          <a:p>
            <a:pPr>
              <a:defRPr/>
            </a:pPr>
            <a:fld id="{9F9A4F91-AB96-4F94-BF30-2840087FDBDD}" type="slidenum">
              <a:rPr lang="pt-BR" smtClean="0"/>
              <a:pPr>
                <a:defRPr/>
              </a:pPr>
              <a:t>102</a:t>
            </a:fld>
            <a:endParaRPr lang="pt-B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ço Reservado para Texto 2"/>
          <p:cNvSpPr>
            <a:spLocks noGrp="1"/>
          </p:cNvSpPr>
          <p:nvPr>
            <p:ph type="body" sz="half" idx="1"/>
          </p:nvPr>
        </p:nvSpPr>
        <p:spPr>
          <a:xfrm>
            <a:off x="0" y="0"/>
            <a:ext cx="9906000" cy="6858000"/>
          </a:xfrm>
        </p:spPr>
        <p:txBody>
          <a:bodyPr/>
          <a:lstStyle/>
          <a:p>
            <a:r>
              <a:rPr lang="pt-BR" dirty="0" smtClean="0"/>
              <a:t> A solução, </a:t>
            </a:r>
            <a:r>
              <a:rPr lang="pt-BR" b="1" i="1" u="sng" dirty="0" smtClean="0">
                <a:solidFill>
                  <a:srgbClr val="FF0000"/>
                </a:solidFill>
              </a:rPr>
              <a:t>à longo prazo</a:t>
            </a:r>
            <a:r>
              <a:rPr lang="pt-BR" dirty="0" smtClean="0"/>
              <a:t>, é criar diversos corredores de exportação, conectados pela Intermodalidades de Transportes, com a integração dos diversos modais (rodoviário/ferroviário/hidroviário/marítimo), pois possibilita </a:t>
            </a:r>
          </a:p>
          <a:p>
            <a:endParaRPr lang="pt-BR" dirty="0" smtClean="0"/>
          </a:p>
          <a:p>
            <a:pPr>
              <a:buFont typeface="Wingdings" pitchFamily="2" charset="2"/>
              <a:buNone/>
            </a:pPr>
            <a:r>
              <a:rPr lang="pt-BR" dirty="0" smtClean="0"/>
              <a:t>   ao mercado, um ambiente de concorrência, derrubando preços de fretes, com forte atuação das</a:t>
            </a:r>
            <a:r>
              <a:rPr lang="pt-BR" dirty="0" smtClean="0">
                <a:solidFill>
                  <a:srgbClr val="FF0000"/>
                </a:solidFill>
              </a:rPr>
              <a:t> </a:t>
            </a:r>
            <a:r>
              <a:rPr lang="pt-BR" b="1" dirty="0" smtClean="0">
                <a:solidFill>
                  <a:srgbClr val="FF0000"/>
                </a:solidFill>
                <a:effectLst>
                  <a:outerShdw blurRad="38100" dist="38100" dir="2700000" algn="tl">
                    <a:srgbClr val="000000">
                      <a:alpha val="43137"/>
                    </a:srgbClr>
                  </a:outerShdw>
                </a:effectLst>
              </a:rPr>
              <a:t>Tradings</a:t>
            </a:r>
            <a:r>
              <a:rPr lang="pt-BR" dirty="0" smtClean="0"/>
              <a:t>, que trata-se do principal</a:t>
            </a:r>
            <a:r>
              <a:rPr lang="pt-BR" dirty="0" smtClean="0">
                <a:solidFill>
                  <a:srgbClr val="FF0000"/>
                </a:solidFill>
              </a:rPr>
              <a:t> </a:t>
            </a:r>
            <a:r>
              <a:rPr lang="pt-BR" b="1" dirty="0" smtClean="0">
                <a:solidFill>
                  <a:srgbClr val="FF0000"/>
                </a:solidFill>
                <a:effectLst>
                  <a:outerShdw blurRad="38100" dist="38100" dir="2700000" algn="tl">
                    <a:srgbClr val="000000">
                      <a:alpha val="43137"/>
                    </a:srgbClr>
                  </a:outerShdw>
                </a:effectLst>
              </a:rPr>
              <a:t>playe</a:t>
            </a:r>
            <a:r>
              <a:rPr lang="pt-BR" b="1" dirty="0" smtClean="0">
                <a:solidFill>
                  <a:srgbClr val="FF0000"/>
                </a:solidFill>
              </a:rPr>
              <a:t>r</a:t>
            </a:r>
            <a:r>
              <a:rPr lang="pt-BR" dirty="0" smtClean="0">
                <a:solidFill>
                  <a:srgbClr val="FF0000"/>
                </a:solidFill>
              </a:rPr>
              <a:t> </a:t>
            </a:r>
            <a:r>
              <a:rPr lang="pt-BR" dirty="0" smtClean="0"/>
              <a:t>dentro da Cadeia de Suprimentos do Complexo Soja, pois atua como operador logístico internacional, que permitirá, a redução do custo logístico mais impactante, que trata-se dos transportes, otimizando significativamente a </a:t>
            </a:r>
            <a:r>
              <a:rPr lang="pt-BR" b="1" dirty="0" smtClean="0">
                <a:solidFill>
                  <a:srgbClr val="FF0000"/>
                </a:solidFill>
                <a:effectLst>
                  <a:outerShdw blurRad="38100" dist="38100" dir="2700000" algn="tl">
                    <a:srgbClr val="000000">
                      <a:alpha val="43137"/>
                    </a:srgbClr>
                  </a:outerShdw>
                </a:effectLst>
              </a:rPr>
              <a:t>competitividade</a:t>
            </a:r>
            <a:r>
              <a:rPr lang="pt-BR" dirty="0" smtClean="0"/>
              <a:t> da </a:t>
            </a:r>
            <a:r>
              <a:rPr lang="pt-BR" dirty="0" err="1" smtClean="0"/>
              <a:t>sojicultura</a:t>
            </a:r>
            <a:r>
              <a:rPr lang="pt-BR" dirty="0" smtClean="0"/>
              <a:t> brasileira, principalmente, por tratar-se da maior reivindicação da classe produtora: </a:t>
            </a:r>
            <a:r>
              <a:rPr lang="pt-BR" b="1" dirty="0" smtClean="0">
                <a:solidFill>
                  <a:srgbClr val="FF0000"/>
                </a:solidFill>
                <a:effectLst>
                  <a:outerShdw blurRad="38100" dist="38100" dir="2700000" algn="tl">
                    <a:srgbClr val="000000">
                      <a:alpha val="43137"/>
                    </a:srgbClr>
                  </a:outerShdw>
                </a:effectLst>
              </a:rPr>
              <a:t>a melhoria da </a:t>
            </a:r>
            <a:r>
              <a:rPr lang="pt-BR" b="1" dirty="0" err="1" smtClean="0">
                <a:solidFill>
                  <a:srgbClr val="FF0000"/>
                </a:solidFill>
                <a:effectLst>
                  <a:outerShdw blurRad="38100" dist="38100" dir="2700000" algn="tl">
                    <a:srgbClr val="000000">
                      <a:alpha val="43137"/>
                    </a:srgbClr>
                  </a:outerShdw>
                </a:effectLst>
              </a:rPr>
              <a:t>Infra-estrutura</a:t>
            </a:r>
            <a:r>
              <a:rPr lang="pt-BR" b="1" dirty="0" smtClean="0">
                <a:solidFill>
                  <a:srgbClr val="FF0000"/>
                </a:solidFill>
                <a:effectLst>
                  <a:outerShdw blurRad="38100" dist="38100" dir="2700000" algn="tl">
                    <a:srgbClr val="000000">
                      <a:alpha val="43137"/>
                    </a:srgbClr>
                  </a:outerShdw>
                </a:effectLst>
              </a:rPr>
              <a:t> para escoamento da produção.</a:t>
            </a:r>
          </a:p>
          <a:p>
            <a:endParaRPr lang="pt-BR" dirty="0" smtClean="0"/>
          </a:p>
          <a:p>
            <a:pPr>
              <a:buFont typeface="Wingdings" pitchFamily="2" charset="2"/>
              <a:buNone/>
            </a:pPr>
            <a:endParaRPr lang="pt-BR" dirty="0" smtClean="0"/>
          </a:p>
        </p:txBody>
      </p:sp>
      <p:sp>
        <p:nvSpPr>
          <p:cNvPr id="5" name="Espaço Reservado para Número de Slide 4"/>
          <p:cNvSpPr>
            <a:spLocks noGrp="1"/>
          </p:cNvSpPr>
          <p:nvPr>
            <p:ph type="sldNum" sz="quarter" idx="12"/>
          </p:nvPr>
        </p:nvSpPr>
        <p:spPr/>
        <p:txBody>
          <a:bodyPr/>
          <a:lstStyle/>
          <a:p>
            <a:pPr>
              <a:defRPr/>
            </a:pPr>
            <a:fld id="{B5021B26-3BE8-47D5-8962-35FE64661502}" type="slidenum">
              <a:rPr lang="pt-BR" smtClean="0"/>
              <a:pPr>
                <a:defRPr/>
              </a:pPr>
              <a:t>103</a:t>
            </a:fld>
            <a:endParaRPr lang="pt-B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ítulo 1"/>
          <p:cNvSpPr>
            <a:spLocks noGrp="1"/>
          </p:cNvSpPr>
          <p:nvPr>
            <p:ph type="title"/>
          </p:nvPr>
        </p:nvSpPr>
        <p:spPr>
          <a:xfrm>
            <a:off x="595313" y="142875"/>
            <a:ext cx="8667750" cy="1143000"/>
          </a:xfrm>
        </p:spPr>
        <p:txBody>
          <a:bodyPr/>
          <a:lstStyle/>
          <a:p>
            <a:pPr algn="ctr"/>
            <a:r>
              <a:rPr lang="pt-BR" smtClean="0"/>
              <a:t>RECOMENDAÇÕES FINAIS</a:t>
            </a:r>
          </a:p>
        </p:txBody>
      </p:sp>
      <p:sp>
        <p:nvSpPr>
          <p:cNvPr id="100355" name="Espaço Reservado para Texto 2"/>
          <p:cNvSpPr>
            <a:spLocks noGrp="1"/>
          </p:cNvSpPr>
          <p:nvPr>
            <p:ph type="body" sz="half" idx="1"/>
          </p:nvPr>
        </p:nvSpPr>
        <p:spPr>
          <a:xfrm>
            <a:off x="990600" y="2214563"/>
            <a:ext cx="7677150" cy="4643437"/>
          </a:xfrm>
        </p:spPr>
        <p:txBody>
          <a:bodyPr/>
          <a:lstStyle/>
          <a:p>
            <a:r>
              <a:rPr lang="pt-BR" sz="2400" dirty="0" smtClean="0"/>
              <a:t>MÃOS A OBRA e vamos colocar na prática os projetos logísticos estruturantes;</a:t>
            </a:r>
          </a:p>
          <a:p>
            <a:r>
              <a:rPr lang="pt-BR" sz="2400" dirty="0" smtClean="0"/>
              <a:t>TEMOS TODA LOGÍSTICA PARA SER CONSTRUÍDA (EM TERMOS LOGÍSTICA,TEMOS MUITO POUCO OU QUASE NADA);</a:t>
            </a:r>
          </a:p>
          <a:p>
            <a:r>
              <a:rPr lang="pt-BR" sz="2400" u="sng" dirty="0" smtClean="0">
                <a:solidFill>
                  <a:srgbClr val="FF0000"/>
                </a:solidFill>
              </a:rPr>
              <a:t>E-mail: </a:t>
            </a:r>
            <a:r>
              <a:rPr lang="pt-BR" sz="2400" dirty="0" smtClean="0">
                <a:solidFill>
                  <a:srgbClr val="FF0000"/>
                </a:solidFill>
              </a:rPr>
              <a:t>contato@professortupinamba.com.br</a:t>
            </a:r>
          </a:p>
          <a:p>
            <a:r>
              <a:rPr lang="pt-BR" sz="2400" u="sng" dirty="0" smtClean="0">
                <a:solidFill>
                  <a:srgbClr val="FF0000"/>
                </a:solidFill>
              </a:rPr>
              <a:t>Blog: </a:t>
            </a:r>
            <a:r>
              <a:rPr lang="pt-BR" sz="2400" dirty="0" smtClean="0">
                <a:solidFill>
                  <a:srgbClr val="FF0000"/>
                </a:solidFill>
              </a:rPr>
              <a:t>www.professortupinamba.com.br </a:t>
            </a:r>
            <a:endParaRPr lang="pt-BR" sz="2400" dirty="0" smtClean="0">
              <a:solidFill>
                <a:srgbClr val="FF0000"/>
              </a:solidFill>
            </a:endParaRPr>
          </a:p>
          <a:p>
            <a:r>
              <a:rPr lang="pt-BR" sz="2400" u="sng" dirty="0" smtClean="0">
                <a:solidFill>
                  <a:srgbClr val="FF0000"/>
                </a:solidFill>
              </a:rPr>
              <a:t>Skype: </a:t>
            </a:r>
            <a:r>
              <a:rPr lang="pt-BR" sz="2400" dirty="0" smtClean="0">
                <a:solidFill>
                  <a:srgbClr val="FF0000"/>
                </a:solidFill>
              </a:rPr>
              <a:t>silvio6121</a:t>
            </a:r>
          </a:p>
          <a:p>
            <a:r>
              <a:rPr lang="pt-BR" sz="2400" u="sng" dirty="0" smtClean="0">
                <a:solidFill>
                  <a:srgbClr val="FF0000"/>
                </a:solidFill>
              </a:rPr>
              <a:t>Celular: </a:t>
            </a:r>
            <a:r>
              <a:rPr lang="pt-BR" sz="2400" dirty="0" smtClean="0">
                <a:solidFill>
                  <a:srgbClr val="FF0000"/>
                </a:solidFill>
              </a:rPr>
              <a:t>(65) (9999-4636</a:t>
            </a:r>
            <a:r>
              <a:rPr lang="pt-BR" sz="2400" dirty="0" smtClean="0">
                <a:solidFill>
                  <a:srgbClr val="FF0000"/>
                </a:solidFill>
              </a:rPr>
              <a:t>) - </a:t>
            </a:r>
            <a:r>
              <a:rPr lang="pt-BR" sz="2400" smtClean="0">
                <a:solidFill>
                  <a:srgbClr val="FF0000"/>
                </a:solidFill>
              </a:rPr>
              <a:t>Whattsapp</a:t>
            </a:r>
            <a:endParaRPr lang="pt-BR" sz="2400" dirty="0" smtClean="0">
              <a:solidFill>
                <a:srgbClr val="FF0000"/>
              </a:solidFill>
            </a:endParaRPr>
          </a:p>
          <a:p>
            <a:endParaRPr lang="pt-BR" dirty="0" smtClean="0"/>
          </a:p>
          <a:p>
            <a:endParaRPr lang="pt-BR" dirty="0" smtClean="0"/>
          </a:p>
        </p:txBody>
      </p:sp>
      <p:sp>
        <p:nvSpPr>
          <p:cNvPr id="5" name="Espaço Reservado para Número de Slide 4"/>
          <p:cNvSpPr>
            <a:spLocks noGrp="1"/>
          </p:cNvSpPr>
          <p:nvPr>
            <p:ph type="sldNum" sz="quarter" idx="12"/>
          </p:nvPr>
        </p:nvSpPr>
        <p:spPr/>
        <p:txBody>
          <a:bodyPr/>
          <a:lstStyle/>
          <a:p>
            <a:pPr>
              <a:defRPr/>
            </a:pPr>
            <a:fld id="{A1C97153-0085-42B3-A225-373A80CF731D}" type="slidenum">
              <a:rPr lang="pt-BR" smtClean="0"/>
              <a:pPr>
                <a:defRPr/>
              </a:pPr>
              <a:t>104</a:t>
            </a:fld>
            <a:endParaRPr lang="pt-B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ED786A87-8E4B-48AC-9675-8717FEE8B3E5}" type="slidenum">
              <a:rPr lang="pt-BR"/>
              <a:pPr>
                <a:defRPr/>
              </a:pPr>
              <a:t>11</a:t>
            </a:fld>
            <a:endParaRPr lang="pt-BR"/>
          </a:p>
        </p:txBody>
      </p:sp>
      <p:sp>
        <p:nvSpPr>
          <p:cNvPr id="13315" name="Rectangle 3"/>
          <p:cNvSpPr>
            <a:spLocks noGrp="1" noChangeArrowheads="1"/>
          </p:cNvSpPr>
          <p:nvPr>
            <p:ph type="body" idx="1"/>
          </p:nvPr>
        </p:nvSpPr>
        <p:spPr>
          <a:xfrm>
            <a:off x="0" y="2362200"/>
            <a:ext cx="9906000" cy="4343400"/>
          </a:xfrm>
        </p:spPr>
        <p:txBody>
          <a:bodyPr/>
          <a:lstStyle/>
          <a:p>
            <a:pPr eaLnBrk="1" hangingPunct="1"/>
            <a:endParaRPr lang="pt-BR" sz="2000" b="1" smtClean="0">
              <a:solidFill>
                <a:srgbClr val="FF0000"/>
              </a:solidFill>
            </a:endParaRPr>
          </a:p>
          <a:p>
            <a:pPr eaLnBrk="1" hangingPunct="1"/>
            <a:r>
              <a:rPr lang="pt-BR" b="1" smtClean="0">
                <a:solidFill>
                  <a:srgbClr val="FF0000"/>
                </a:solidFill>
              </a:rPr>
              <a:t>Produtividade na Sojicultura pode ser definido como o quociente entre a produção em toneladas pela área plantada por hectare (ton/ha)</a:t>
            </a:r>
          </a:p>
          <a:p>
            <a:pPr eaLnBrk="1" hangingPunct="1"/>
            <a:r>
              <a:rPr lang="pt-BR" b="1" smtClean="0">
                <a:solidFill>
                  <a:srgbClr val="FF0000"/>
                </a:solidFill>
              </a:rPr>
              <a:t>Esse índice está intimamente ligada ao investimento de Pesquisa &amp; Desenvolvimento, em agregação de novas tecnologias, principalmente, dos equipamentos utilizados na plantação e na colheita além da qualificação dos recursos humanos que operam esses maquinários, etc...</a:t>
            </a:r>
          </a:p>
          <a:p>
            <a:pPr eaLnBrk="1" hangingPunct="1"/>
            <a:endParaRPr lang="pt-BR" sz="2400" b="1" smtClean="0">
              <a:solidFill>
                <a:srgbClr val="FF0000"/>
              </a:solidFill>
            </a:endParaRPr>
          </a:p>
          <a:p>
            <a:pPr eaLnBrk="1" hangingPunct="1"/>
            <a:endParaRPr lang="pt-BR" sz="2400" b="1" smtClean="0">
              <a:solidFill>
                <a:srgbClr val="FF0000"/>
              </a:solidFill>
            </a:endParaRPr>
          </a:p>
        </p:txBody>
      </p:sp>
      <p:sp>
        <p:nvSpPr>
          <p:cNvPr id="13316" name="Rectangle 2"/>
          <p:cNvSpPr>
            <a:spLocks noGrp="1" noChangeArrowheads="1"/>
          </p:cNvSpPr>
          <p:nvPr>
            <p:ph type="title"/>
          </p:nvPr>
        </p:nvSpPr>
        <p:spPr>
          <a:xfrm>
            <a:off x="0" y="0"/>
            <a:ext cx="9906000" cy="857250"/>
          </a:xfrm>
        </p:spPr>
        <p:txBody>
          <a:bodyPr/>
          <a:lstStyle/>
          <a:p>
            <a:pPr algn="ctr" eaLnBrk="1" hangingPunct="1"/>
            <a:r>
              <a:rPr lang="pt-BR" sz="3200" smtClean="0"/>
              <a:t>PRODUTIVIDADE NA SOJICULTURA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992C4D0F-8D7E-4000-9F81-E8D814ADA775}" type="slidenum">
              <a:rPr lang="pt-BR"/>
              <a:pPr>
                <a:defRPr/>
              </a:pPr>
              <a:t>12</a:t>
            </a:fld>
            <a:endParaRPr lang="pt-BR"/>
          </a:p>
        </p:txBody>
      </p:sp>
      <p:sp>
        <p:nvSpPr>
          <p:cNvPr id="14339" name="Rectangle 3"/>
          <p:cNvSpPr>
            <a:spLocks noGrp="1" noChangeArrowheads="1"/>
          </p:cNvSpPr>
          <p:nvPr>
            <p:ph type="body" idx="1"/>
          </p:nvPr>
        </p:nvSpPr>
        <p:spPr>
          <a:xfrm>
            <a:off x="0" y="1928813"/>
            <a:ext cx="9906000" cy="4776787"/>
          </a:xfrm>
        </p:spPr>
        <p:txBody>
          <a:bodyPr/>
          <a:lstStyle/>
          <a:p>
            <a:pPr eaLnBrk="1" hangingPunct="1">
              <a:buFont typeface="Wingdings" pitchFamily="2" charset="2"/>
              <a:buNone/>
            </a:pPr>
            <a:endParaRPr lang="pt-BR" sz="2000" b="1" smtClean="0">
              <a:solidFill>
                <a:srgbClr val="FF0000"/>
              </a:solidFill>
            </a:endParaRPr>
          </a:p>
          <a:p>
            <a:pPr eaLnBrk="1" hangingPunct="1"/>
            <a:r>
              <a:rPr lang="pt-BR" sz="2400" b="1" smtClean="0">
                <a:solidFill>
                  <a:srgbClr val="FF0000"/>
                </a:solidFill>
              </a:rPr>
              <a:t>Competitividade na Sojicultura pode ser definido como redução de custos logísticos da Cadeia de Suprimentos, como o gasto em insumos agrícolas, como adubo, fertilizantes, defensivos agrícolas, energia, água, armazenagem e principalmente a logística de transportes utilizada para escoar a produção da fazenda ao cliente final doméstico ou global, objetivando aferir maior lucratividade para o produtor, assim como, proporcionar a geração de emprego, renda, impostos, e finalmente, divisas para a balança comercial do país.</a:t>
            </a:r>
          </a:p>
          <a:p>
            <a:pPr eaLnBrk="1" hangingPunct="1"/>
            <a:endParaRPr lang="pt-BR" b="1" smtClean="0">
              <a:solidFill>
                <a:srgbClr val="FF0000"/>
              </a:solidFill>
            </a:endParaRPr>
          </a:p>
          <a:p>
            <a:pPr eaLnBrk="1" hangingPunct="1"/>
            <a:endParaRPr lang="pt-BR" sz="2400" b="1" smtClean="0">
              <a:solidFill>
                <a:srgbClr val="FF0000"/>
              </a:solidFill>
            </a:endParaRPr>
          </a:p>
          <a:p>
            <a:pPr eaLnBrk="1" hangingPunct="1"/>
            <a:endParaRPr lang="pt-BR" sz="2400" b="1" smtClean="0">
              <a:solidFill>
                <a:srgbClr val="FF0000"/>
              </a:solidFill>
            </a:endParaRPr>
          </a:p>
        </p:txBody>
      </p:sp>
      <p:sp>
        <p:nvSpPr>
          <p:cNvPr id="14340" name="Rectangle 2"/>
          <p:cNvSpPr>
            <a:spLocks noGrp="1" noChangeArrowheads="1"/>
          </p:cNvSpPr>
          <p:nvPr>
            <p:ph type="title"/>
          </p:nvPr>
        </p:nvSpPr>
        <p:spPr>
          <a:xfrm>
            <a:off x="0" y="0"/>
            <a:ext cx="9906000" cy="857250"/>
          </a:xfrm>
        </p:spPr>
        <p:txBody>
          <a:bodyPr/>
          <a:lstStyle/>
          <a:p>
            <a:pPr algn="ctr" eaLnBrk="1" hangingPunct="1"/>
            <a:r>
              <a:rPr lang="pt-BR" sz="3200" smtClean="0"/>
              <a:t>COMPETITIVIDADE NA SOJICULTURA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200025" y="0"/>
            <a:ext cx="9705975" cy="1143000"/>
          </a:xfrm>
        </p:spPr>
        <p:txBody>
          <a:bodyPr/>
          <a:lstStyle/>
          <a:p>
            <a:r>
              <a:rPr lang="pt-BR" smtClean="0"/>
              <a:t>Silos Bag, suprindo a falta de Silos para Granéis</a:t>
            </a:r>
          </a:p>
        </p:txBody>
      </p:sp>
      <p:sp>
        <p:nvSpPr>
          <p:cNvPr id="4" name="Espaço Reservado para Número de Slide 3"/>
          <p:cNvSpPr>
            <a:spLocks noGrp="1"/>
          </p:cNvSpPr>
          <p:nvPr>
            <p:ph type="sldNum" sz="quarter" idx="12"/>
          </p:nvPr>
        </p:nvSpPr>
        <p:spPr/>
        <p:txBody>
          <a:bodyPr/>
          <a:lstStyle/>
          <a:p>
            <a:pPr>
              <a:defRPr/>
            </a:pPr>
            <a:fld id="{E04046A1-C60F-4777-9189-1F1A8CEDA14F}" type="slidenum">
              <a:rPr lang="pt-BR" smtClean="0"/>
              <a:pPr>
                <a:defRPr/>
              </a:pPr>
              <a:t>13</a:t>
            </a:fld>
            <a:endParaRPr lang="pt-BR"/>
          </a:p>
        </p:txBody>
      </p:sp>
      <p:pic>
        <p:nvPicPr>
          <p:cNvPr id="15364" name="Picture 2" descr="J:\ufmt\Imagem\Logística 25.jpg"/>
          <p:cNvPicPr>
            <a:picLocks noGrp="1" noChangeAspect="1" noChangeArrowheads="1"/>
          </p:cNvPicPr>
          <p:nvPr>
            <p:ph idx="1"/>
          </p:nvPr>
        </p:nvPicPr>
        <p:blipFill>
          <a:blip r:embed="rId2" cstate="print"/>
          <a:srcRect/>
          <a:stretch>
            <a:fillRect/>
          </a:stretch>
        </p:blipFill>
        <p:spPr>
          <a:xfrm>
            <a:off x="0" y="1125538"/>
            <a:ext cx="9777413" cy="5732462"/>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4496CDFB-3465-4C7E-B86F-7C6E3CF65797}" type="slidenum">
              <a:rPr lang="pt-BR"/>
              <a:pPr>
                <a:defRPr/>
              </a:pPr>
              <a:t>14</a:t>
            </a:fld>
            <a:endParaRPr lang="pt-BR"/>
          </a:p>
        </p:txBody>
      </p:sp>
      <p:sp>
        <p:nvSpPr>
          <p:cNvPr id="16387" name="Rectangle 2"/>
          <p:cNvSpPr>
            <a:spLocks noGrp="1" noChangeArrowheads="1"/>
          </p:cNvSpPr>
          <p:nvPr>
            <p:ph type="title"/>
          </p:nvPr>
        </p:nvSpPr>
        <p:spPr>
          <a:xfrm>
            <a:off x="0" y="500063"/>
            <a:ext cx="9505950" cy="714375"/>
          </a:xfrm>
        </p:spPr>
        <p:txBody>
          <a:bodyPr/>
          <a:lstStyle/>
          <a:p>
            <a:pPr algn="ctr" eaLnBrk="1" hangingPunct="1"/>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z="2800" smtClean="0"/>
              <a:t/>
            </a:r>
            <a:br>
              <a:rPr lang="pt-BR" sz="2800" smtClean="0"/>
            </a:br>
            <a:r>
              <a:rPr lang="pt-BR" sz="2800" smtClean="0"/>
              <a:t> RUI PRADO (PRESIDENTE FAMATO)</a:t>
            </a:r>
            <a:br>
              <a:rPr lang="pt-BR" sz="2800" smtClean="0"/>
            </a:br>
            <a:r>
              <a:rPr lang="pt-BR" sz="2800" smtClean="0"/>
              <a:t/>
            </a:r>
            <a:br>
              <a:rPr lang="pt-BR" sz="2800" smtClean="0"/>
            </a:br>
            <a:endParaRPr lang="pt-BR" sz="2800" smtClean="0"/>
          </a:p>
        </p:txBody>
      </p:sp>
      <p:pic>
        <p:nvPicPr>
          <p:cNvPr id="16388" name="Picture 5" descr="J:\ufmt\Imagem\Logística 21.jpg"/>
          <p:cNvPicPr>
            <a:picLocks noChangeAspect="1" noChangeArrowheads="1"/>
          </p:cNvPicPr>
          <p:nvPr/>
        </p:nvPicPr>
        <p:blipFill>
          <a:blip r:embed="rId2" cstate="print"/>
          <a:srcRect/>
          <a:stretch>
            <a:fillRect/>
          </a:stretch>
        </p:blipFill>
        <p:spPr bwMode="auto">
          <a:xfrm>
            <a:off x="1712913" y="404813"/>
            <a:ext cx="6192837" cy="645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8603CED-870C-4A2E-8E57-00C68894276D}" type="slidenum">
              <a:rPr lang="pt-BR"/>
              <a:pPr>
                <a:defRPr/>
              </a:pPr>
              <a:t>15</a:t>
            </a:fld>
            <a:endParaRPr lang="pt-BR"/>
          </a:p>
        </p:txBody>
      </p:sp>
      <p:sp>
        <p:nvSpPr>
          <p:cNvPr id="17411" name="Rectangle 4"/>
          <p:cNvSpPr>
            <a:spLocks noGrp="1" noChangeArrowheads="1"/>
          </p:cNvSpPr>
          <p:nvPr>
            <p:ph type="title"/>
          </p:nvPr>
        </p:nvSpPr>
        <p:spPr>
          <a:xfrm>
            <a:off x="273050" y="0"/>
            <a:ext cx="9385300" cy="549275"/>
          </a:xfrm>
        </p:spPr>
        <p:txBody>
          <a:bodyPr/>
          <a:lstStyle/>
          <a:p>
            <a:pPr algn="ctr" eaLnBrk="1" hangingPunct="1"/>
            <a:r>
              <a:rPr lang="pt-BR" sz="3200" smtClean="0">
                <a:solidFill>
                  <a:srgbClr val="FF0000"/>
                </a:solidFill>
              </a:rPr>
              <a:t>Perspectiva Produtividade Commodities</a:t>
            </a:r>
          </a:p>
        </p:txBody>
      </p:sp>
      <p:pic>
        <p:nvPicPr>
          <p:cNvPr id="17412" name="Picture 5" descr="K:\Imagem\Logística 10.jpg"/>
          <p:cNvPicPr>
            <a:picLocks noChangeAspect="1" noChangeArrowheads="1"/>
          </p:cNvPicPr>
          <p:nvPr/>
        </p:nvPicPr>
        <p:blipFill>
          <a:blip r:embed="rId2" cstate="print"/>
          <a:srcRect/>
          <a:stretch>
            <a:fillRect/>
          </a:stretch>
        </p:blipFill>
        <p:spPr bwMode="auto">
          <a:xfrm>
            <a:off x="0" y="620713"/>
            <a:ext cx="9777413" cy="6237287"/>
          </a:xfrm>
          <a:prstGeom prst="rect">
            <a:avLst/>
          </a:prstGeom>
          <a:noFill/>
          <a:ln w="9525">
            <a:noFill/>
            <a:miter lim="800000"/>
            <a:headEnd/>
            <a:tailEnd/>
          </a:ln>
        </p:spPr>
      </p:pic>
      <p:sp>
        <p:nvSpPr>
          <p:cNvPr id="17413" name="Rectangle 5"/>
          <p:cNvSpPr>
            <a:spLocks noChangeArrowheads="1"/>
          </p:cNvSpPr>
          <p:nvPr/>
        </p:nvSpPr>
        <p:spPr bwMode="auto">
          <a:xfrm>
            <a:off x="4305300" y="1268413"/>
            <a:ext cx="2160588" cy="2643187"/>
          </a:xfrm>
          <a:prstGeom prst="rect">
            <a:avLst/>
          </a:prstGeom>
          <a:noFill/>
          <a:ln w="69850">
            <a:solidFill>
              <a:srgbClr val="FF0000"/>
            </a:solidFill>
            <a:miter lim="800000"/>
            <a:headEnd/>
            <a:tailEnd/>
          </a:ln>
        </p:spPr>
        <p:txBody>
          <a:bodyPr/>
          <a:lstStyle/>
          <a:p>
            <a:endParaRPr lang="pt-BR"/>
          </a:p>
        </p:txBody>
      </p:sp>
      <p:sp>
        <p:nvSpPr>
          <p:cNvPr id="17414" name="Rectangle 5"/>
          <p:cNvSpPr>
            <a:spLocks noChangeArrowheads="1"/>
          </p:cNvSpPr>
          <p:nvPr/>
        </p:nvSpPr>
        <p:spPr bwMode="auto">
          <a:xfrm>
            <a:off x="0" y="4214813"/>
            <a:ext cx="1928813" cy="2643187"/>
          </a:xfrm>
          <a:prstGeom prst="rect">
            <a:avLst/>
          </a:prstGeom>
          <a:noFill/>
          <a:ln w="69850">
            <a:solidFill>
              <a:srgbClr val="FF0000"/>
            </a:solidFill>
            <a:miter lim="800000"/>
            <a:headEnd/>
            <a:tailEnd/>
          </a:ln>
        </p:spPr>
        <p:txBody>
          <a:bodyPr/>
          <a:lstStyle/>
          <a:p>
            <a:endParaRPr lang="pt-B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C41A666-7E0A-41B6-82ED-299E080E48B6}" type="slidenum">
              <a:rPr lang="pt-BR"/>
              <a:pPr>
                <a:defRPr/>
              </a:pPr>
              <a:t>16</a:t>
            </a:fld>
            <a:endParaRPr lang="pt-BR"/>
          </a:p>
        </p:txBody>
      </p:sp>
      <p:sp>
        <p:nvSpPr>
          <p:cNvPr id="18435" name="Rectangle 2"/>
          <p:cNvSpPr>
            <a:spLocks noGrp="1" noChangeArrowheads="1"/>
          </p:cNvSpPr>
          <p:nvPr>
            <p:ph type="title"/>
          </p:nvPr>
        </p:nvSpPr>
        <p:spPr>
          <a:xfrm>
            <a:off x="344488" y="0"/>
            <a:ext cx="9277350" cy="642938"/>
          </a:xfrm>
        </p:spPr>
        <p:txBody>
          <a:bodyPr/>
          <a:lstStyle/>
          <a:p>
            <a:pPr algn="ctr" eaLnBrk="1" hangingPunct="1"/>
            <a:r>
              <a:rPr lang="pt-BR" sz="2000" smtClean="0">
                <a:solidFill>
                  <a:srgbClr val="FF0000"/>
                </a:solidFill>
              </a:rPr>
              <a:t>INCREMENTO PRODUÇÃO/ PRODUTIVIDADE /ÁREA PLANTADA</a:t>
            </a:r>
          </a:p>
        </p:txBody>
      </p:sp>
      <p:pic>
        <p:nvPicPr>
          <p:cNvPr id="18436" name="Picture 5" descr="K:\Imagem\Logística 9.jpg"/>
          <p:cNvPicPr>
            <a:picLocks noGrp="1" noChangeAspect="1" noChangeArrowheads="1"/>
          </p:cNvPicPr>
          <p:nvPr>
            <p:ph idx="1"/>
          </p:nvPr>
        </p:nvPicPr>
        <p:blipFill>
          <a:blip r:embed="rId2" cstate="print"/>
          <a:srcRect/>
          <a:stretch>
            <a:fillRect/>
          </a:stretch>
        </p:blipFill>
        <p:spPr>
          <a:xfrm>
            <a:off x="273050" y="620713"/>
            <a:ext cx="8783638" cy="6237287"/>
          </a:xfrm>
          <a:noFill/>
        </p:spPr>
      </p:pic>
      <p:sp>
        <p:nvSpPr>
          <p:cNvPr id="18437" name="Rectangle 5"/>
          <p:cNvSpPr>
            <a:spLocks noChangeArrowheads="1"/>
          </p:cNvSpPr>
          <p:nvPr/>
        </p:nvSpPr>
        <p:spPr bwMode="auto">
          <a:xfrm>
            <a:off x="3800475" y="692150"/>
            <a:ext cx="5400675" cy="2016125"/>
          </a:xfrm>
          <a:prstGeom prst="rect">
            <a:avLst/>
          </a:prstGeom>
          <a:noFill/>
          <a:ln w="69850">
            <a:solidFill>
              <a:srgbClr val="FF0000"/>
            </a:solidFill>
            <a:miter lim="800000"/>
            <a:headEnd/>
            <a:tailEnd/>
          </a:ln>
        </p:spPr>
        <p:txBody>
          <a:bodyPr/>
          <a:lstStyle/>
          <a:p>
            <a:endParaRPr lang="pt-B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Número de Slide 5"/>
          <p:cNvSpPr>
            <a:spLocks noGrp="1"/>
          </p:cNvSpPr>
          <p:nvPr>
            <p:ph type="sldNum" sz="quarter" idx="12"/>
          </p:nvPr>
        </p:nvSpPr>
        <p:spPr/>
        <p:txBody>
          <a:bodyPr/>
          <a:lstStyle/>
          <a:p>
            <a:pPr>
              <a:defRPr/>
            </a:pPr>
            <a:fld id="{41CF63B2-F7E9-40A8-99A3-D166817761D8}" type="slidenum">
              <a:rPr lang="pt-BR"/>
              <a:pPr>
                <a:defRPr/>
              </a:pPr>
              <a:t>17</a:t>
            </a:fld>
            <a:endParaRPr lang="pt-BR"/>
          </a:p>
        </p:txBody>
      </p:sp>
      <p:sp>
        <p:nvSpPr>
          <p:cNvPr id="19459" name="Rectangle 2"/>
          <p:cNvSpPr>
            <a:spLocks noGrp="1" noChangeArrowheads="1"/>
          </p:cNvSpPr>
          <p:nvPr>
            <p:ph type="title"/>
          </p:nvPr>
        </p:nvSpPr>
        <p:spPr>
          <a:xfrm>
            <a:off x="0" y="152400"/>
            <a:ext cx="9740900" cy="828675"/>
          </a:xfrm>
        </p:spPr>
        <p:txBody>
          <a:bodyPr/>
          <a:lstStyle/>
          <a:p>
            <a:pPr algn="ctr" eaLnBrk="1" hangingPunct="1"/>
            <a:r>
              <a:rPr lang="pt-BR" smtClean="0"/>
              <a:t/>
            </a:r>
            <a:br>
              <a:rPr lang="pt-BR" smtClean="0"/>
            </a:br>
            <a:r>
              <a:rPr lang="pt-BR" smtClean="0"/>
              <a:t>PERSPECTIVA PRODUÇÃO 2013/2014</a:t>
            </a:r>
          </a:p>
        </p:txBody>
      </p:sp>
      <p:sp>
        <p:nvSpPr>
          <p:cNvPr id="19460" name="Rectangle 3"/>
          <p:cNvSpPr>
            <a:spLocks noGrp="1" noChangeArrowheads="1"/>
          </p:cNvSpPr>
          <p:nvPr>
            <p:ph type="body" idx="1"/>
          </p:nvPr>
        </p:nvSpPr>
        <p:spPr>
          <a:xfrm>
            <a:off x="0" y="1524000"/>
            <a:ext cx="9906000" cy="5638800"/>
          </a:xfrm>
        </p:spPr>
        <p:txBody>
          <a:bodyPr/>
          <a:lstStyle/>
          <a:p>
            <a:pPr marL="533400" indent="-533400" eaLnBrk="1" hangingPunct="1">
              <a:buFont typeface="Wingdings" pitchFamily="2" charset="2"/>
              <a:buNone/>
            </a:pPr>
            <a:endParaRPr lang="pt-BR" sz="2000" b="1" smtClean="0">
              <a:solidFill>
                <a:srgbClr val="FF0000"/>
              </a:solidFill>
            </a:endParaRPr>
          </a:p>
          <a:p>
            <a:pPr marL="533400" indent="-533400" eaLnBrk="1" hangingPunct="1">
              <a:buFont typeface="Wingdings" pitchFamily="2" charset="2"/>
              <a:buNone/>
            </a:pPr>
            <a:r>
              <a:rPr lang="pt-BR" sz="2000" b="1" smtClean="0">
                <a:solidFill>
                  <a:srgbClr val="FF0000"/>
                </a:solidFill>
              </a:rPr>
              <a:t>       </a:t>
            </a:r>
          </a:p>
          <a:p>
            <a:pPr marL="533400" indent="-533400" eaLnBrk="1" hangingPunct="1">
              <a:buFont typeface="Wingdings" pitchFamily="2" charset="2"/>
              <a:buNone/>
            </a:pPr>
            <a:endParaRPr lang="pt-BR" sz="2000" b="1" smtClean="0">
              <a:solidFill>
                <a:srgbClr val="FF0000"/>
              </a:solidFill>
            </a:endParaRPr>
          </a:p>
          <a:p>
            <a:pPr marL="533400" indent="-533400" algn="ctr" eaLnBrk="1" hangingPunct="1">
              <a:buFont typeface="Wingdings" pitchFamily="2" charset="2"/>
              <a:buNone/>
            </a:pPr>
            <a:endParaRPr lang="pt-BR" sz="2000" b="1" smtClean="0">
              <a:solidFill>
                <a:srgbClr val="FF0000"/>
              </a:solidFill>
            </a:endParaRPr>
          </a:p>
        </p:txBody>
      </p:sp>
      <p:pic>
        <p:nvPicPr>
          <p:cNvPr id="19461" name="Picture 10" descr="K:\Imagem\Logística 12.jpg"/>
          <p:cNvPicPr>
            <a:picLocks noChangeAspect="1" noChangeArrowheads="1"/>
          </p:cNvPicPr>
          <p:nvPr/>
        </p:nvPicPr>
        <p:blipFill>
          <a:blip r:embed="rId2" cstate="print"/>
          <a:srcRect/>
          <a:stretch>
            <a:fillRect/>
          </a:stretch>
        </p:blipFill>
        <p:spPr bwMode="auto">
          <a:xfrm>
            <a:off x="0" y="1341438"/>
            <a:ext cx="9906000" cy="5516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BD46C608-74DE-4088-B440-881D9A8BCEB0}" type="slidenum">
              <a:rPr lang="pt-BR"/>
              <a:pPr>
                <a:defRPr/>
              </a:pPr>
              <a:t>18</a:t>
            </a:fld>
            <a:endParaRPr lang="pt-BR"/>
          </a:p>
        </p:txBody>
      </p:sp>
      <p:sp>
        <p:nvSpPr>
          <p:cNvPr id="20483" name="Rectangle 3"/>
          <p:cNvSpPr>
            <a:spLocks noGrp="1" noChangeArrowheads="1"/>
          </p:cNvSpPr>
          <p:nvPr>
            <p:ph type="body" idx="1"/>
          </p:nvPr>
        </p:nvSpPr>
        <p:spPr>
          <a:xfrm>
            <a:off x="0" y="2362200"/>
            <a:ext cx="9906000" cy="4343400"/>
          </a:xfrm>
        </p:spPr>
        <p:txBody>
          <a:bodyPr/>
          <a:lstStyle/>
          <a:p>
            <a:pPr eaLnBrk="1" hangingPunct="1"/>
            <a:r>
              <a:rPr lang="pt-BR" sz="2000" b="1" smtClean="0">
                <a:solidFill>
                  <a:srgbClr val="FF0000"/>
                </a:solidFill>
              </a:rPr>
              <a:t>Diamantino;</a:t>
            </a:r>
          </a:p>
          <a:p>
            <a:pPr eaLnBrk="1" hangingPunct="1"/>
            <a:r>
              <a:rPr lang="pt-BR" sz="2000" b="1" smtClean="0">
                <a:solidFill>
                  <a:srgbClr val="FF0000"/>
                </a:solidFill>
              </a:rPr>
              <a:t>Nova Mutum;</a:t>
            </a:r>
          </a:p>
          <a:p>
            <a:pPr eaLnBrk="1" hangingPunct="1"/>
            <a:r>
              <a:rPr lang="pt-BR" sz="2000" b="1" smtClean="0">
                <a:solidFill>
                  <a:srgbClr val="FF0000"/>
                </a:solidFill>
              </a:rPr>
              <a:t>Lucas do Rio Verde;</a:t>
            </a:r>
          </a:p>
          <a:p>
            <a:pPr eaLnBrk="1" hangingPunct="1"/>
            <a:r>
              <a:rPr lang="pt-BR" sz="2000" b="1" smtClean="0">
                <a:solidFill>
                  <a:srgbClr val="FF0000"/>
                </a:solidFill>
              </a:rPr>
              <a:t>Sorriso;</a:t>
            </a:r>
          </a:p>
          <a:p>
            <a:pPr eaLnBrk="1" hangingPunct="1"/>
            <a:r>
              <a:rPr lang="pt-BR" sz="2000" b="1" smtClean="0">
                <a:solidFill>
                  <a:srgbClr val="FF0000"/>
                </a:solidFill>
              </a:rPr>
              <a:t>Sinop;</a:t>
            </a:r>
          </a:p>
          <a:p>
            <a:pPr eaLnBrk="1" hangingPunct="1"/>
            <a:r>
              <a:rPr lang="pt-BR" sz="2000" b="1" smtClean="0">
                <a:solidFill>
                  <a:srgbClr val="FF0000"/>
                </a:solidFill>
              </a:rPr>
              <a:t>Campo Novo dos Parecis;</a:t>
            </a:r>
          </a:p>
          <a:p>
            <a:pPr eaLnBrk="1" hangingPunct="1"/>
            <a:r>
              <a:rPr lang="pt-BR" sz="2000" b="1" smtClean="0">
                <a:solidFill>
                  <a:srgbClr val="FF0000"/>
                </a:solidFill>
              </a:rPr>
              <a:t>Sapezal;</a:t>
            </a:r>
          </a:p>
          <a:p>
            <a:pPr eaLnBrk="1" hangingPunct="1"/>
            <a:r>
              <a:rPr lang="pt-BR" sz="2000" b="1" smtClean="0">
                <a:solidFill>
                  <a:srgbClr val="FF0000"/>
                </a:solidFill>
              </a:rPr>
              <a:t>Campos de Júlio;</a:t>
            </a:r>
          </a:p>
          <a:p>
            <a:pPr eaLnBrk="1" hangingPunct="1"/>
            <a:r>
              <a:rPr lang="pt-BR" sz="2000" b="1" smtClean="0">
                <a:solidFill>
                  <a:srgbClr val="FF0000"/>
                </a:solidFill>
              </a:rPr>
              <a:t>Comodoro;</a:t>
            </a:r>
          </a:p>
          <a:p>
            <a:pPr eaLnBrk="1" hangingPunct="1"/>
            <a:r>
              <a:rPr lang="pt-BR" sz="2000" b="1" smtClean="0">
                <a:solidFill>
                  <a:srgbClr val="FF0000"/>
                </a:solidFill>
              </a:rPr>
              <a:t>Primavera do Leste;</a:t>
            </a:r>
          </a:p>
          <a:p>
            <a:pPr eaLnBrk="1" hangingPunct="1"/>
            <a:r>
              <a:rPr lang="pt-BR" sz="2000" b="1" smtClean="0">
                <a:solidFill>
                  <a:srgbClr val="FF0000"/>
                </a:solidFill>
              </a:rPr>
              <a:t>Rondonópolis;</a:t>
            </a:r>
          </a:p>
          <a:p>
            <a:pPr eaLnBrk="1" hangingPunct="1"/>
            <a:r>
              <a:rPr lang="pt-BR" sz="2000" b="1" smtClean="0">
                <a:solidFill>
                  <a:srgbClr val="FF0000"/>
                </a:solidFill>
              </a:rPr>
              <a:t>Campo Verde</a:t>
            </a:r>
          </a:p>
          <a:p>
            <a:pPr eaLnBrk="1" hangingPunct="1"/>
            <a:endParaRPr lang="pt-BR" sz="2000" b="1" smtClean="0">
              <a:solidFill>
                <a:srgbClr val="FF0000"/>
              </a:solidFill>
            </a:endParaRPr>
          </a:p>
          <a:p>
            <a:pPr eaLnBrk="1" hangingPunct="1"/>
            <a:endParaRPr lang="pt-BR" sz="2400" b="1" smtClean="0">
              <a:solidFill>
                <a:srgbClr val="FF0000"/>
              </a:solidFill>
            </a:endParaRPr>
          </a:p>
          <a:p>
            <a:pPr eaLnBrk="1" hangingPunct="1"/>
            <a:endParaRPr lang="pt-BR" sz="2400" b="1" smtClean="0">
              <a:solidFill>
                <a:srgbClr val="FF0000"/>
              </a:solidFill>
            </a:endParaRPr>
          </a:p>
        </p:txBody>
      </p:sp>
      <p:sp>
        <p:nvSpPr>
          <p:cNvPr id="20484" name="Rectangle 2"/>
          <p:cNvSpPr>
            <a:spLocks noGrp="1" noChangeArrowheads="1"/>
          </p:cNvSpPr>
          <p:nvPr>
            <p:ph type="title"/>
          </p:nvPr>
        </p:nvSpPr>
        <p:spPr>
          <a:xfrm>
            <a:off x="0" y="0"/>
            <a:ext cx="9906000" cy="857250"/>
          </a:xfrm>
        </p:spPr>
        <p:txBody>
          <a:bodyPr/>
          <a:lstStyle/>
          <a:p>
            <a:pPr algn="ctr" eaLnBrk="1" hangingPunct="1"/>
            <a:r>
              <a:rPr lang="pt-BR" sz="3200" smtClean="0"/>
              <a:t>Arranjos Produtivos Locais Complexo Soja (MT)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Número de Slide 5"/>
          <p:cNvSpPr>
            <a:spLocks noGrp="1"/>
          </p:cNvSpPr>
          <p:nvPr>
            <p:ph type="sldNum" sz="quarter" idx="12"/>
          </p:nvPr>
        </p:nvSpPr>
        <p:spPr/>
        <p:txBody>
          <a:bodyPr/>
          <a:lstStyle/>
          <a:p>
            <a:pPr>
              <a:defRPr/>
            </a:pPr>
            <a:fld id="{14AC46C6-1E3A-4B52-A6C2-A4D2423F7778}" type="slidenum">
              <a:rPr lang="pt-BR"/>
              <a:pPr>
                <a:defRPr/>
              </a:pPr>
              <a:t>19</a:t>
            </a:fld>
            <a:endParaRPr lang="pt-BR"/>
          </a:p>
        </p:txBody>
      </p:sp>
      <p:sp>
        <p:nvSpPr>
          <p:cNvPr id="107522" name="Rectangle 2"/>
          <p:cNvSpPr>
            <a:spLocks noGrp="1" noChangeArrowheads="1"/>
          </p:cNvSpPr>
          <p:nvPr>
            <p:ph type="title"/>
          </p:nvPr>
        </p:nvSpPr>
        <p:spPr>
          <a:xfrm>
            <a:off x="-152400" y="457200"/>
            <a:ext cx="9906000" cy="685800"/>
          </a:xfrm>
        </p:spPr>
        <p:txBody>
          <a:bodyPr/>
          <a:lstStyle/>
          <a:p>
            <a:pPr algn="ctr" eaLnBrk="1" hangingPunct="1">
              <a:defRPr/>
            </a:pPr>
            <a:r>
              <a:rPr lang="pt-BR" dirty="0" smtClean="0">
                <a:effectLst>
                  <a:outerShdw blurRad="38100" dist="38100" dir="2700000" algn="tl">
                    <a:srgbClr val="C0C0C0"/>
                  </a:outerShdw>
                </a:effectLst>
              </a:rPr>
              <a:t>Falta de Infra-Estrutura</a:t>
            </a:r>
            <a:br>
              <a:rPr lang="pt-BR" dirty="0" smtClean="0">
                <a:effectLst>
                  <a:outerShdw blurRad="38100" dist="38100" dir="2700000" algn="tl">
                    <a:srgbClr val="C0C0C0"/>
                  </a:outerShdw>
                </a:effectLst>
              </a:rPr>
            </a:br>
            <a:r>
              <a:rPr lang="pt-BR" dirty="0" smtClean="0">
                <a:effectLst>
                  <a:outerShdw blurRad="38100" dist="38100" dir="2700000" algn="tl">
                    <a:srgbClr val="C0C0C0"/>
                  </a:outerShdw>
                </a:effectLst>
              </a:rPr>
              <a:t>impactando os Arranjos Produtivos Locais</a:t>
            </a:r>
          </a:p>
        </p:txBody>
      </p:sp>
      <p:sp>
        <p:nvSpPr>
          <p:cNvPr id="21508" name="Rectangle 3"/>
          <p:cNvSpPr>
            <a:spLocks noGrp="1" noChangeArrowheads="1"/>
          </p:cNvSpPr>
          <p:nvPr>
            <p:ph type="body" idx="1"/>
          </p:nvPr>
        </p:nvSpPr>
        <p:spPr>
          <a:xfrm>
            <a:off x="990600" y="2362200"/>
            <a:ext cx="8667750" cy="4191000"/>
          </a:xfrm>
        </p:spPr>
        <p:txBody>
          <a:bodyPr/>
          <a:lstStyle/>
          <a:p>
            <a:pPr eaLnBrk="1" hangingPunct="1"/>
            <a:r>
              <a:rPr lang="pt-BR" smtClean="0"/>
              <a:t>O transporte da Soja no Brasil (agro-business)</a:t>
            </a:r>
          </a:p>
        </p:txBody>
      </p:sp>
      <p:sp>
        <p:nvSpPr>
          <p:cNvPr id="21509" name="Rectangle 4"/>
          <p:cNvSpPr>
            <a:spLocks noChangeArrowheads="1"/>
          </p:cNvSpPr>
          <p:nvPr/>
        </p:nvSpPr>
        <p:spPr bwMode="auto">
          <a:xfrm>
            <a:off x="2143125" y="2005013"/>
            <a:ext cx="9906000" cy="0"/>
          </a:xfrm>
          <a:prstGeom prst="rect">
            <a:avLst/>
          </a:prstGeom>
          <a:noFill/>
          <a:ln w="9525">
            <a:noFill/>
            <a:miter lim="800000"/>
            <a:headEnd/>
            <a:tailEnd/>
          </a:ln>
        </p:spPr>
        <p:txBody>
          <a:bodyPr>
            <a:spAutoFit/>
          </a:bodyPr>
          <a:lstStyle/>
          <a:p>
            <a:endParaRPr lang="pt-BR"/>
          </a:p>
        </p:txBody>
      </p:sp>
      <p:pic>
        <p:nvPicPr>
          <p:cNvPr id="21510" name="Picture 5" descr="msotw9_temp0"/>
          <p:cNvPicPr>
            <a:picLocks noChangeAspect="1" noChangeArrowheads="1"/>
          </p:cNvPicPr>
          <p:nvPr/>
        </p:nvPicPr>
        <p:blipFill>
          <a:blip r:embed="rId3" cstate="print"/>
          <a:srcRect/>
          <a:stretch>
            <a:fillRect/>
          </a:stretch>
        </p:blipFill>
        <p:spPr bwMode="auto">
          <a:xfrm>
            <a:off x="1062038" y="2971800"/>
            <a:ext cx="4038600" cy="2847975"/>
          </a:xfrm>
          <a:prstGeom prst="rect">
            <a:avLst/>
          </a:prstGeom>
          <a:noFill/>
          <a:ln w="9525">
            <a:noFill/>
            <a:miter lim="800000"/>
            <a:headEnd/>
            <a:tailEnd/>
          </a:ln>
        </p:spPr>
      </p:pic>
      <p:sp>
        <p:nvSpPr>
          <p:cNvPr id="21511" name="Rectangle 6"/>
          <p:cNvSpPr>
            <a:spLocks noChangeArrowheads="1"/>
          </p:cNvSpPr>
          <p:nvPr/>
        </p:nvSpPr>
        <p:spPr bwMode="auto">
          <a:xfrm>
            <a:off x="2133600" y="1066800"/>
            <a:ext cx="9906000" cy="0"/>
          </a:xfrm>
          <a:prstGeom prst="rect">
            <a:avLst/>
          </a:prstGeom>
          <a:noFill/>
          <a:ln w="9525">
            <a:noFill/>
            <a:miter lim="800000"/>
            <a:headEnd/>
            <a:tailEnd/>
          </a:ln>
        </p:spPr>
        <p:txBody>
          <a:bodyPr>
            <a:spAutoFit/>
          </a:bodyPr>
          <a:lstStyle/>
          <a:p>
            <a:endParaRPr lang="pt-BR"/>
          </a:p>
        </p:txBody>
      </p:sp>
      <p:pic>
        <p:nvPicPr>
          <p:cNvPr id="21512" name="Picture 7" descr="msotw9_temp0"/>
          <p:cNvPicPr>
            <a:picLocks noChangeAspect="1" noChangeArrowheads="1"/>
          </p:cNvPicPr>
          <p:nvPr/>
        </p:nvPicPr>
        <p:blipFill>
          <a:blip r:embed="rId4" cstate="print"/>
          <a:srcRect/>
          <a:stretch>
            <a:fillRect/>
          </a:stretch>
        </p:blipFill>
        <p:spPr bwMode="auto">
          <a:xfrm>
            <a:off x="3195638" y="2971800"/>
            <a:ext cx="5105400" cy="2847975"/>
          </a:xfrm>
          <a:prstGeom prst="rect">
            <a:avLst/>
          </a:prstGeom>
          <a:noFill/>
          <a:ln w="9525">
            <a:noFill/>
            <a:miter lim="800000"/>
            <a:headEnd/>
            <a:tailEnd/>
          </a:ln>
        </p:spPr>
      </p:pic>
      <p:sp>
        <p:nvSpPr>
          <p:cNvPr id="107528" name="Text Box 8"/>
          <p:cNvSpPr txBox="1">
            <a:spLocks noChangeArrowheads="1"/>
          </p:cNvSpPr>
          <p:nvPr/>
        </p:nvSpPr>
        <p:spPr bwMode="auto">
          <a:xfrm>
            <a:off x="1214438" y="3276600"/>
            <a:ext cx="1981200" cy="457200"/>
          </a:xfrm>
          <a:prstGeom prst="rect">
            <a:avLst/>
          </a:prstGeom>
          <a:solidFill>
            <a:srgbClr val="FFFF00"/>
          </a:solidFill>
          <a:ln w="9525">
            <a:noFill/>
            <a:miter lim="800000"/>
            <a:headEnd/>
            <a:tailEnd/>
          </a:ln>
          <a:effectLst/>
        </p:spPr>
        <p:txBody>
          <a:bodyPr>
            <a:spAutoFit/>
          </a:bodyPr>
          <a:lstStyle/>
          <a:p>
            <a:pPr algn="ctr">
              <a:spcBef>
                <a:spcPct val="50000"/>
              </a:spcBef>
              <a:defRPr/>
            </a:pPr>
            <a:r>
              <a:rPr lang="pt-BR" sz="2400" b="1">
                <a:solidFill>
                  <a:srgbClr val="FF0000"/>
                </a:solidFill>
                <a:effectLst>
                  <a:outerShdw blurRad="38100" dist="38100" dir="2700000" algn="tl">
                    <a:srgbClr val="000000"/>
                  </a:outerShdw>
                </a:effectLst>
              </a:rPr>
              <a:t>LAVOURA</a:t>
            </a:r>
          </a:p>
        </p:txBody>
      </p:sp>
      <p:sp>
        <p:nvSpPr>
          <p:cNvPr id="21514" name="AutoShape 9"/>
          <p:cNvSpPr>
            <a:spLocks noChangeArrowheads="1"/>
          </p:cNvSpPr>
          <p:nvPr/>
        </p:nvSpPr>
        <p:spPr bwMode="auto">
          <a:xfrm>
            <a:off x="2052638" y="3886200"/>
            <a:ext cx="381000" cy="914400"/>
          </a:xfrm>
          <a:prstGeom prst="downArrow">
            <a:avLst>
              <a:gd name="adj1" fmla="val 50000"/>
              <a:gd name="adj2" fmla="val 60000"/>
            </a:avLst>
          </a:prstGeom>
          <a:solidFill>
            <a:schemeClr val="accent1"/>
          </a:solidFill>
          <a:ln w="9525">
            <a:solidFill>
              <a:schemeClr val="tx1"/>
            </a:solidFill>
            <a:miter lim="800000"/>
            <a:headEnd/>
            <a:tailEnd/>
          </a:ln>
        </p:spPr>
        <p:txBody>
          <a:bodyPr wrap="none" anchor="ctr"/>
          <a:lstStyle/>
          <a:p>
            <a:endParaRPr lang="pt-BR"/>
          </a:p>
        </p:txBody>
      </p:sp>
      <p:sp>
        <p:nvSpPr>
          <p:cNvPr id="107530" name="Text Box 10"/>
          <p:cNvSpPr txBox="1">
            <a:spLocks noChangeArrowheads="1"/>
          </p:cNvSpPr>
          <p:nvPr/>
        </p:nvSpPr>
        <p:spPr bwMode="auto">
          <a:xfrm>
            <a:off x="6472238" y="4495800"/>
            <a:ext cx="3429000" cy="457200"/>
          </a:xfrm>
          <a:prstGeom prst="rect">
            <a:avLst/>
          </a:prstGeom>
          <a:solidFill>
            <a:srgbClr val="FF0000"/>
          </a:solidFill>
          <a:ln w="9525">
            <a:noFill/>
            <a:miter lim="800000"/>
            <a:headEnd/>
            <a:tailEnd/>
          </a:ln>
          <a:effectLst/>
        </p:spPr>
        <p:txBody>
          <a:bodyPr>
            <a:spAutoFit/>
          </a:bodyPr>
          <a:lstStyle/>
          <a:p>
            <a:pPr algn="ctr">
              <a:spcBef>
                <a:spcPct val="50000"/>
              </a:spcBef>
              <a:defRPr/>
            </a:pPr>
            <a:r>
              <a:rPr lang="pt-BR" sz="2400" b="1">
                <a:solidFill>
                  <a:srgbClr val="FFFF00"/>
                </a:solidFill>
                <a:effectLst>
                  <a:outerShdw blurRad="38100" dist="38100" dir="2700000" algn="tl">
                    <a:srgbClr val="000000"/>
                  </a:outerShdw>
                </a:effectLst>
              </a:rPr>
              <a:t>FILA DE CAMINHÕES</a:t>
            </a:r>
          </a:p>
        </p:txBody>
      </p:sp>
      <p:sp>
        <p:nvSpPr>
          <p:cNvPr id="21516" name="AutoShape 11"/>
          <p:cNvSpPr>
            <a:spLocks noChangeArrowheads="1"/>
          </p:cNvSpPr>
          <p:nvPr/>
        </p:nvSpPr>
        <p:spPr bwMode="auto">
          <a:xfrm>
            <a:off x="5405438" y="4648200"/>
            <a:ext cx="914400" cy="3048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pt-BR"/>
          </a:p>
        </p:txBody>
      </p:sp>
      <p:sp>
        <p:nvSpPr>
          <p:cNvPr id="107532" name="Text Box 12"/>
          <p:cNvSpPr txBox="1">
            <a:spLocks noChangeArrowheads="1"/>
          </p:cNvSpPr>
          <p:nvPr/>
        </p:nvSpPr>
        <p:spPr bwMode="auto">
          <a:xfrm>
            <a:off x="7081838" y="3657600"/>
            <a:ext cx="1447800" cy="457200"/>
          </a:xfrm>
          <a:prstGeom prst="rect">
            <a:avLst/>
          </a:prstGeom>
          <a:solidFill>
            <a:srgbClr val="0000FF"/>
          </a:solidFill>
          <a:ln w="9525">
            <a:noFill/>
            <a:miter lim="800000"/>
            <a:headEnd/>
            <a:tailEnd/>
          </a:ln>
          <a:effectLst/>
        </p:spPr>
        <p:txBody>
          <a:bodyPr>
            <a:spAutoFit/>
          </a:bodyPr>
          <a:lstStyle/>
          <a:p>
            <a:pPr algn="ctr">
              <a:spcBef>
                <a:spcPct val="50000"/>
              </a:spcBef>
              <a:defRPr/>
            </a:pPr>
            <a:r>
              <a:rPr lang="pt-BR" sz="2400" b="1">
                <a:solidFill>
                  <a:schemeClr val="bg1"/>
                </a:solidFill>
                <a:effectLst>
                  <a:outerShdw blurRad="38100" dist="38100" dir="2700000" algn="tl">
                    <a:srgbClr val="000000"/>
                  </a:outerShdw>
                </a:effectLst>
              </a:rPr>
              <a:t>NAVIO</a:t>
            </a:r>
          </a:p>
        </p:txBody>
      </p:sp>
      <p:sp>
        <p:nvSpPr>
          <p:cNvPr id="21518" name="AutoShape 13"/>
          <p:cNvSpPr>
            <a:spLocks noChangeArrowheads="1"/>
          </p:cNvSpPr>
          <p:nvPr/>
        </p:nvSpPr>
        <p:spPr bwMode="auto">
          <a:xfrm>
            <a:off x="6396038" y="3810000"/>
            <a:ext cx="609600" cy="304800"/>
          </a:xfrm>
          <a:prstGeom prst="lef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pt-B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D8421573-59A6-4216-AA64-C04A81F72180}" type="slidenum">
              <a:rPr lang="pt-BR"/>
              <a:pPr>
                <a:defRPr/>
              </a:pPr>
              <a:t>2</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just"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Títulos Acadêmicos:</a:t>
            </a:r>
          </a:p>
          <a:p>
            <a:pPr algn="just"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just" eaLnBrk="1" hangingPunct="1">
              <a:buFontTx/>
              <a:buChar char="-"/>
              <a:defRPr/>
            </a:pPr>
            <a:r>
              <a:rPr lang="pt-BR" i="1" dirty="0" smtClean="0">
                <a:solidFill>
                  <a:srgbClr val="000099"/>
                </a:solidFill>
                <a:effectLst>
                  <a:outerShdw blurRad="38100" dist="38100" dir="2700000" algn="tl">
                    <a:srgbClr val="C0C0C0"/>
                  </a:outerShdw>
                </a:effectLst>
              </a:rPr>
              <a:t>Engenheiro Civil – UVA-RJ -1983</a:t>
            </a:r>
          </a:p>
          <a:p>
            <a:pPr algn="just" eaLnBrk="1" hangingPunct="1">
              <a:buFontTx/>
              <a:buChar char="-"/>
              <a:defRPr/>
            </a:pPr>
            <a:r>
              <a:rPr lang="pt-BR" i="1" dirty="0" smtClean="0">
                <a:solidFill>
                  <a:srgbClr val="000099"/>
                </a:solidFill>
                <a:effectLst>
                  <a:outerShdw blurRad="38100" dist="38100" dir="2700000" algn="tl">
                    <a:srgbClr val="C0C0C0"/>
                  </a:outerShdw>
                </a:effectLst>
              </a:rPr>
              <a:t>MBA Logística Empresarial- FGV-RJ – 1999</a:t>
            </a:r>
          </a:p>
          <a:p>
            <a:pPr algn="just" eaLnBrk="1" hangingPunct="1">
              <a:buFontTx/>
              <a:buChar char="-"/>
              <a:defRPr/>
            </a:pPr>
            <a:r>
              <a:rPr lang="pt-BR" i="1" dirty="0" smtClean="0">
                <a:solidFill>
                  <a:srgbClr val="000099"/>
                </a:solidFill>
                <a:effectLst>
                  <a:outerShdw blurRad="38100" dist="38100" dir="2700000" algn="tl">
                    <a:srgbClr val="C0C0C0"/>
                  </a:outerShdw>
                </a:effectLst>
              </a:rPr>
              <a:t>Mestre Economia Empresarial - UCAM -RJ- 2006</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4100"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4101"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649538" y="0"/>
            <a:ext cx="4032250" cy="177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Espaço Reservado para Número de Slide 5"/>
          <p:cNvSpPr>
            <a:spLocks noGrp="1"/>
          </p:cNvSpPr>
          <p:nvPr>
            <p:ph type="sldNum" sz="quarter" idx="12"/>
          </p:nvPr>
        </p:nvSpPr>
        <p:spPr/>
        <p:txBody>
          <a:bodyPr/>
          <a:lstStyle/>
          <a:p>
            <a:pPr>
              <a:defRPr/>
            </a:pPr>
            <a:fld id="{BB7651D7-1F1D-48DD-93EB-4997F46B7D32}" type="slidenum">
              <a:rPr lang="pt-BR"/>
              <a:pPr>
                <a:defRPr/>
              </a:pPr>
              <a:t>20</a:t>
            </a:fld>
            <a:endParaRPr lang="pt-BR"/>
          </a:p>
        </p:txBody>
      </p:sp>
      <p:sp>
        <p:nvSpPr>
          <p:cNvPr id="110594" name="Rectangle 2"/>
          <p:cNvSpPr>
            <a:spLocks noGrp="1" noChangeArrowheads="1"/>
          </p:cNvSpPr>
          <p:nvPr>
            <p:ph type="title"/>
          </p:nvPr>
        </p:nvSpPr>
        <p:spPr>
          <a:xfrm>
            <a:off x="0" y="0"/>
            <a:ext cx="9658350" cy="1371600"/>
          </a:xfrm>
        </p:spPr>
        <p:txBody>
          <a:bodyPr/>
          <a:lstStyle/>
          <a:p>
            <a:pPr algn="ctr" eaLnBrk="1" hangingPunct="1">
              <a:defRPr/>
            </a:pPr>
            <a:r>
              <a:rPr lang="pt-BR" smtClean="0">
                <a:effectLst>
                  <a:outerShdw blurRad="38100" dist="38100" dir="2700000" algn="tl">
                    <a:srgbClr val="C0C0C0"/>
                  </a:outerShdw>
                </a:effectLst>
              </a:rPr>
              <a:t>Perda e Ganhos de cada um</a:t>
            </a:r>
            <a:br>
              <a:rPr lang="pt-BR" smtClean="0">
                <a:effectLst>
                  <a:outerShdw blurRad="38100" dist="38100" dir="2700000" algn="tl">
                    <a:srgbClr val="C0C0C0"/>
                  </a:outerShdw>
                </a:effectLst>
              </a:rPr>
            </a:br>
            <a:r>
              <a:rPr lang="pt-BR" smtClean="0">
                <a:effectLst>
                  <a:outerShdw blurRad="38100" dist="38100" dir="2700000" algn="tl">
                    <a:srgbClr val="C0C0C0"/>
                  </a:outerShdw>
                </a:effectLst>
              </a:rPr>
              <a:t>(em dólares por tonelada)</a:t>
            </a:r>
          </a:p>
        </p:txBody>
      </p:sp>
      <p:sp>
        <p:nvSpPr>
          <p:cNvPr id="22532" name="Rectangle 3"/>
          <p:cNvSpPr>
            <a:spLocks noGrp="1" noChangeArrowheads="1"/>
          </p:cNvSpPr>
          <p:nvPr>
            <p:ph type="body" idx="1"/>
          </p:nvPr>
        </p:nvSpPr>
        <p:spPr>
          <a:xfrm>
            <a:off x="0" y="2362200"/>
            <a:ext cx="9906000" cy="4495800"/>
          </a:xfrm>
        </p:spPr>
        <p:txBody>
          <a:bodyPr/>
          <a:lstStyle/>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eaLnBrk="1" hangingPunct="1">
              <a:lnSpc>
                <a:spcPct val="90000"/>
              </a:lnSpc>
              <a:buFont typeface="Wingdings" pitchFamily="2" charset="2"/>
              <a:buNone/>
            </a:pPr>
            <a:endParaRPr lang="pt-BR" smtClean="0"/>
          </a:p>
          <a:p>
            <a:pPr eaLnBrk="1" hangingPunct="1">
              <a:lnSpc>
                <a:spcPct val="90000"/>
              </a:lnSpc>
              <a:buFont typeface="Wingdings" pitchFamily="2" charset="2"/>
              <a:buNone/>
            </a:pPr>
            <a:r>
              <a:rPr lang="pt-BR" sz="1400" b="1" smtClean="0"/>
              <a:t>** A maior cotação da Bolsa de Chicago em 2003</a:t>
            </a:r>
          </a:p>
        </p:txBody>
      </p:sp>
      <p:graphicFrame>
        <p:nvGraphicFramePr>
          <p:cNvPr id="110691" name="Group 99"/>
          <p:cNvGraphicFramePr>
            <a:graphicFrameLocks noGrp="1"/>
          </p:cNvGraphicFramePr>
          <p:nvPr/>
        </p:nvGraphicFramePr>
        <p:xfrm>
          <a:off x="2133600" y="2438400"/>
          <a:ext cx="5334000" cy="3791650"/>
        </p:xfrm>
        <a:graphic>
          <a:graphicData uri="http://schemas.openxmlformats.org/drawingml/2006/table">
            <a:tbl>
              <a:tblPr/>
              <a:tblGrid>
                <a:gridCol w="1981200"/>
                <a:gridCol w="1066800"/>
                <a:gridCol w="1066800"/>
                <a:gridCol w="1219200"/>
              </a:tblGrid>
              <a:tr h="18097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Valores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Brasil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EUA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Argentina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4927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Cotação Média(**)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222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222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Frete até o Porto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28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14</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70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Despesas</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Portuárias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921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Receita Líquida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188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205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3018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Subsídio</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Oficial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5082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Receita Total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188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213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205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Perda de Receita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22582" name="Oval 101"/>
          <p:cNvSpPr>
            <a:spLocks noChangeArrowheads="1"/>
          </p:cNvSpPr>
          <p:nvPr/>
        </p:nvSpPr>
        <p:spPr bwMode="auto">
          <a:xfrm>
            <a:off x="4343400" y="5867400"/>
            <a:ext cx="533400" cy="304800"/>
          </a:xfrm>
          <a:prstGeom prst="ellipse">
            <a:avLst/>
          </a:prstGeom>
          <a:noFill/>
          <a:ln w="28575">
            <a:solidFill>
              <a:srgbClr val="FF0000"/>
            </a:solidFill>
            <a:miter lim="800000"/>
            <a:headEnd/>
            <a:tailEnd/>
          </a:ln>
        </p:spPr>
        <p:txBody>
          <a:bodyPr wrap="none" anchor="ctr"/>
          <a:lstStyle/>
          <a:p>
            <a:endParaRPr lang="pt-BR"/>
          </a:p>
        </p:txBody>
      </p:sp>
      <p:sp>
        <p:nvSpPr>
          <p:cNvPr id="22583" name="Rectangle 102"/>
          <p:cNvSpPr>
            <a:spLocks noChangeArrowheads="1"/>
          </p:cNvSpPr>
          <p:nvPr/>
        </p:nvSpPr>
        <p:spPr bwMode="auto">
          <a:xfrm>
            <a:off x="6172200" y="6324600"/>
            <a:ext cx="1524000" cy="381000"/>
          </a:xfrm>
          <a:prstGeom prst="rect">
            <a:avLst/>
          </a:prstGeom>
          <a:noFill/>
          <a:ln w="9525">
            <a:noFill/>
            <a:miter lim="800000"/>
            <a:headEnd/>
            <a:tailEnd/>
          </a:ln>
        </p:spPr>
        <p:txBody>
          <a:bodyPr wrap="none" anchor="ctr"/>
          <a:lstStyle/>
          <a:p>
            <a:endParaRPr lang="pt-BR"/>
          </a:p>
        </p:txBody>
      </p:sp>
      <p:sp>
        <p:nvSpPr>
          <p:cNvPr id="110695" name="Rectangle 103"/>
          <p:cNvSpPr>
            <a:spLocks noChangeArrowheads="1"/>
          </p:cNvSpPr>
          <p:nvPr/>
        </p:nvSpPr>
        <p:spPr bwMode="auto">
          <a:xfrm>
            <a:off x="5257800" y="6400800"/>
            <a:ext cx="1295400" cy="304800"/>
          </a:xfrm>
          <a:prstGeom prst="rect">
            <a:avLst/>
          </a:prstGeom>
          <a:noFill/>
          <a:ln w="9525">
            <a:noFill/>
            <a:miter lim="800000"/>
            <a:headEnd/>
            <a:tailEnd/>
          </a:ln>
          <a:effectLst/>
        </p:spPr>
        <p:txBody>
          <a:bodyPr wrap="none" anchor="ctr"/>
          <a:lstStyle/>
          <a:p>
            <a:pPr algn="ctr">
              <a:defRPr/>
            </a:pPr>
            <a:r>
              <a:rPr lang="pt-BR" sz="1600" b="1">
                <a:solidFill>
                  <a:srgbClr val="FF0000"/>
                </a:solidFill>
                <a:effectLst>
                  <a:outerShdw blurRad="38100" dist="38100" dir="2700000" algn="tl">
                    <a:srgbClr val="C0C0C0"/>
                  </a:outerShdw>
                </a:effectLst>
              </a:rPr>
              <a:t>Custo Brasil</a:t>
            </a:r>
          </a:p>
        </p:txBody>
      </p:sp>
      <p:sp>
        <p:nvSpPr>
          <p:cNvPr id="22585" name="Line 104"/>
          <p:cNvSpPr>
            <a:spLocks noChangeShapeType="1"/>
          </p:cNvSpPr>
          <p:nvPr/>
        </p:nvSpPr>
        <p:spPr bwMode="auto">
          <a:xfrm flipH="1">
            <a:off x="4648200" y="6553200"/>
            <a:ext cx="533400" cy="0"/>
          </a:xfrm>
          <a:prstGeom prst="line">
            <a:avLst/>
          </a:prstGeom>
          <a:noFill/>
          <a:ln w="9525">
            <a:solidFill>
              <a:srgbClr val="FF0000"/>
            </a:solidFill>
            <a:miter lim="800000"/>
            <a:headEnd/>
            <a:tailEnd/>
          </a:ln>
        </p:spPr>
        <p:txBody>
          <a:bodyPr wrap="none"/>
          <a:lstStyle/>
          <a:p>
            <a:endParaRPr lang="pt-BR"/>
          </a:p>
        </p:txBody>
      </p:sp>
      <p:sp>
        <p:nvSpPr>
          <p:cNvPr id="22586" name="Line 105"/>
          <p:cNvSpPr>
            <a:spLocks noChangeShapeType="1"/>
          </p:cNvSpPr>
          <p:nvPr/>
        </p:nvSpPr>
        <p:spPr bwMode="auto">
          <a:xfrm flipV="1">
            <a:off x="4648200" y="6248400"/>
            <a:ext cx="0" cy="304800"/>
          </a:xfrm>
          <a:prstGeom prst="line">
            <a:avLst/>
          </a:prstGeom>
          <a:noFill/>
          <a:ln w="9525">
            <a:solidFill>
              <a:srgbClr val="FF0000"/>
            </a:solidFill>
            <a:miter lim="800000"/>
            <a:headEnd/>
            <a:tailEnd type="triangle" w="med" len="med"/>
          </a:ln>
        </p:spPr>
        <p:txBody>
          <a:bodyPr wrap="none"/>
          <a:lstStyle/>
          <a:p>
            <a:endParaRPr lang="pt-B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2450AA8C-B7BE-4D1D-AAEE-5A4B1D586623}" type="slidenum">
              <a:rPr lang="pt-BR"/>
              <a:pPr>
                <a:defRPr/>
              </a:pPr>
              <a:t>21</a:t>
            </a:fld>
            <a:endParaRPr lang="pt-BR"/>
          </a:p>
        </p:txBody>
      </p:sp>
      <p:sp>
        <p:nvSpPr>
          <p:cNvPr id="108546" name="Rectangle 2"/>
          <p:cNvSpPr>
            <a:spLocks noGrp="1" noChangeArrowheads="1"/>
          </p:cNvSpPr>
          <p:nvPr>
            <p:ph type="title"/>
          </p:nvPr>
        </p:nvSpPr>
        <p:spPr>
          <a:xfrm>
            <a:off x="0" y="214313"/>
            <a:ext cx="9906000" cy="1214437"/>
          </a:xfrm>
        </p:spPr>
        <p:txBody>
          <a:bodyPr/>
          <a:lstStyle/>
          <a:p>
            <a:pPr algn="ctr" eaLnBrk="1" hangingPunct="1">
              <a:defRPr/>
            </a:pPr>
            <a:r>
              <a:rPr lang="pt-BR" sz="3200" dirty="0" smtClean="0">
                <a:effectLst>
                  <a:outerShdw blurRad="38100" dist="38100" dir="2700000" algn="tl">
                    <a:srgbClr val="C0C0C0"/>
                  </a:outerShdw>
                </a:effectLst>
              </a:rPr>
              <a:t> Distância Física (</a:t>
            </a:r>
            <a:r>
              <a:rPr lang="pt-BR" sz="3200" dirty="0" err="1" smtClean="0">
                <a:effectLst>
                  <a:outerShdw blurRad="38100" dist="38100" dir="2700000" algn="tl">
                    <a:srgbClr val="C0C0C0"/>
                  </a:outerShdw>
                </a:effectLst>
              </a:rPr>
              <a:t>Kms</a:t>
            </a:r>
            <a:r>
              <a:rPr lang="pt-BR" sz="3200" dirty="0" smtClean="0">
                <a:effectLst>
                  <a:outerShdw blurRad="38100" dist="38100" dir="2700000" algn="tl">
                    <a:srgbClr val="C0C0C0"/>
                  </a:outerShdw>
                </a:effectLst>
              </a:rPr>
              <a:t>) </a:t>
            </a:r>
            <a:br>
              <a:rPr lang="pt-BR" sz="3200" dirty="0" smtClean="0">
                <a:effectLst>
                  <a:outerShdw blurRad="38100" dist="38100" dir="2700000" algn="tl">
                    <a:srgbClr val="C0C0C0"/>
                  </a:outerShdw>
                </a:effectLst>
              </a:rPr>
            </a:br>
            <a:r>
              <a:rPr lang="pt-BR" sz="3200" dirty="0" smtClean="0">
                <a:effectLst>
                  <a:outerShdw blurRad="38100" dist="38100" dir="2700000" algn="tl">
                    <a:srgbClr val="C0C0C0"/>
                  </a:outerShdw>
                </a:effectLst>
              </a:rPr>
              <a:t>Competitividade Modal Transporte</a:t>
            </a:r>
            <a:br>
              <a:rPr lang="pt-BR" sz="3200" dirty="0" smtClean="0">
                <a:effectLst>
                  <a:outerShdw blurRad="38100" dist="38100" dir="2700000" algn="tl">
                    <a:srgbClr val="C0C0C0"/>
                  </a:outerShdw>
                </a:effectLst>
              </a:rPr>
            </a:br>
            <a:endParaRPr lang="pt-BR" sz="3200" dirty="0" smtClean="0">
              <a:effectLst>
                <a:outerShdw blurRad="38100" dist="38100" dir="2700000" algn="tl">
                  <a:srgbClr val="C0C0C0"/>
                </a:outerShdw>
              </a:effectLst>
            </a:endParaRPr>
          </a:p>
        </p:txBody>
      </p:sp>
      <p:sp>
        <p:nvSpPr>
          <p:cNvPr id="23556" name="Rectangle 3"/>
          <p:cNvSpPr>
            <a:spLocks noGrp="1" noChangeArrowheads="1"/>
          </p:cNvSpPr>
          <p:nvPr>
            <p:ph type="body" idx="1"/>
          </p:nvPr>
        </p:nvSpPr>
        <p:spPr>
          <a:xfrm>
            <a:off x="0" y="2362200"/>
            <a:ext cx="9906000" cy="4495800"/>
          </a:xfrm>
        </p:spPr>
        <p:txBody>
          <a:bodyPr/>
          <a:lstStyle/>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r>
              <a:rPr lang="pt-BR" sz="2000" smtClean="0"/>
              <a:t>     </a:t>
            </a:r>
          </a:p>
        </p:txBody>
      </p:sp>
      <p:graphicFrame>
        <p:nvGraphicFramePr>
          <p:cNvPr id="108592" name="Group 48"/>
          <p:cNvGraphicFramePr>
            <a:graphicFrameLocks noGrp="1"/>
          </p:cNvGraphicFramePr>
          <p:nvPr/>
        </p:nvGraphicFramePr>
        <p:xfrm>
          <a:off x="238125" y="2571750"/>
          <a:ext cx="9501255" cy="3182582"/>
        </p:xfrm>
        <a:graphic>
          <a:graphicData uri="http://schemas.openxmlformats.org/drawingml/2006/table">
            <a:tbl>
              <a:tblPr/>
              <a:tblGrid>
                <a:gridCol w="1357323"/>
                <a:gridCol w="2215149"/>
                <a:gridCol w="1292171"/>
                <a:gridCol w="2279158"/>
                <a:gridCol w="1143008"/>
                <a:gridCol w="1214446"/>
              </a:tblGrid>
              <a:tr h="78676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Modal de Transporte</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Distância (</a:t>
                      </a:r>
                      <a:r>
                        <a:rPr kumimoji="0" lang="pt-BR" sz="1600" b="1" i="0" u="none" strike="noStrike" cap="none" normalizeH="0" baseline="0" dirty="0" err="1" smtClean="0">
                          <a:ln>
                            <a:noFill/>
                          </a:ln>
                          <a:solidFill>
                            <a:schemeClr val="tx1"/>
                          </a:solidFill>
                          <a:effectLst/>
                          <a:latin typeface="Arial" charset="0"/>
                        </a:rPr>
                        <a:t>Kms</a:t>
                      </a:r>
                      <a:r>
                        <a:rPr kumimoji="0" lang="pt-BR" sz="1600" b="1" i="0" u="none" strike="noStrike" cap="none" normalizeH="0" baseline="0" dirty="0" smtClean="0">
                          <a:ln>
                            <a:noFill/>
                          </a:ln>
                          <a:solidFill>
                            <a:schemeClr val="tx1"/>
                          </a:solidFill>
                          <a:effectLst/>
                          <a:latin typeface="Arial" charset="0"/>
                        </a:rPr>
                        <a:t>)</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Densidade</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1" u="none" strike="noStrike" cap="none" normalizeH="0" baseline="0" dirty="0" smtClean="0">
                          <a:ln>
                            <a:noFill/>
                          </a:ln>
                          <a:solidFill>
                            <a:schemeClr val="tx1"/>
                          </a:solidFill>
                          <a:effectLst/>
                          <a:latin typeface="Arial" charset="0"/>
                        </a:rPr>
                        <a:t>Lead-Time</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(Tempo Atendimento)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Valor Agregado Carga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err="1" smtClean="0">
                          <a:ln>
                            <a:noFill/>
                          </a:ln>
                          <a:solidFill>
                            <a:schemeClr val="tx1"/>
                          </a:solidFill>
                          <a:effectLst/>
                          <a:latin typeface="Arial" charset="0"/>
                        </a:rPr>
                        <a:t>Ton</a:t>
                      </a:r>
                      <a:r>
                        <a:rPr kumimoji="0" lang="pt-BR" sz="1600" b="1" i="0" u="none" strike="noStrike" cap="none" normalizeH="0" baseline="0" dirty="0" smtClean="0">
                          <a:ln>
                            <a:noFill/>
                          </a:ln>
                          <a:solidFill>
                            <a:schemeClr val="tx1"/>
                          </a:solidFill>
                          <a:effectLst/>
                          <a:latin typeface="Arial" charset="0"/>
                        </a:rPr>
                        <a:t> Útil</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 (TU)</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2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RODOVIA</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&lt;  1.000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4959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FERROVIA</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Entre 1.000 e 3.000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Médio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6745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HIDROVIA</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Entre 1.000 e 3.000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5364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MARITÍMO</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Acima de 3.000 </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Muito  Alto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Muito 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5364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AÉREO</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Acima de 3.000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Muito Baixo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6" name="CaixaDeTexto 5"/>
          <p:cNvSpPr txBox="1"/>
          <p:nvPr/>
        </p:nvSpPr>
        <p:spPr>
          <a:xfrm>
            <a:off x="595313" y="6000750"/>
            <a:ext cx="9072562" cy="646113"/>
          </a:xfrm>
          <a:prstGeom prst="rect">
            <a:avLst/>
          </a:prstGeom>
          <a:noFill/>
        </p:spPr>
        <p:txBody>
          <a:bodyPr>
            <a:spAutoFit/>
          </a:bodyPr>
          <a:lstStyle/>
          <a:p>
            <a:pPr>
              <a:defRPr/>
            </a:pPr>
            <a:r>
              <a:rPr lang="pt-BR" sz="1800" b="1" u="sng" dirty="0" err="1"/>
              <a:t>Obs</a:t>
            </a:r>
            <a:r>
              <a:rPr lang="pt-BR" sz="1800" b="1" dirty="0"/>
              <a:t>: O único que executa o transporte </a:t>
            </a:r>
            <a:r>
              <a:rPr lang="pt-BR" sz="1800" b="1" i="1" dirty="0"/>
              <a:t>“</a:t>
            </a:r>
            <a:r>
              <a:rPr lang="pt-BR" sz="1800" b="1" i="1" dirty="0" err="1">
                <a:solidFill>
                  <a:schemeClr val="accent4"/>
                </a:solidFill>
              </a:rPr>
              <a:t>Door-to-Door</a:t>
            </a:r>
            <a:r>
              <a:rPr lang="pt-BR" sz="1800" b="1" i="1" dirty="0">
                <a:solidFill>
                  <a:schemeClr val="accent4"/>
                </a:solidFill>
              </a:rPr>
              <a:t>”</a:t>
            </a:r>
            <a:r>
              <a:rPr lang="pt-BR" sz="1800" b="1" i="1" dirty="0"/>
              <a:t>  </a:t>
            </a:r>
            <a:r>
              <a:rPr lang="pt-BR" sz="1800" b="1" dirty="0"/>
              <a:t>é o Modal  Rodoviário, os demais Modais demandam de Ponta Rodoviária, portanto,  de TERMINAIS INTERMODAIS.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ACF1CBA0-4290-4930-904D-DBF158B61369}" type="slidenum">
              <a:rPr lang="pt-BR"/>
              <a:pPr>
                <a:defRPr/>
              </a:pPr>
              <a:t>22</a:t>
            </a:fld>
            <a:endParaRPr lang="pt-BR"/>
          </a:p>
        </p:txBody>
      </p:sp>
      <p:sp>
        <p:nvSpPr>
          <p:cNvPr id="108546" name="Rectangle 2"/>
          <p:cNvSpPr>
            <a:spLocks noGrp="1" noChangeArrowheads="1"/>
          </p:cNvSpPr>
          <p:nvPr>
            <p:ph type="title"/>
          </p:nvPr>
        </p:nvSpPr>
        <p:spPr>
          <a:xfrm>
            <a:off x="0" y="0"/>
            <a:ext cx="9906000" cy="1143000"/>
          </a:xfrm>
        </p:spPr>
        <p:txBody>
          <a:bodyPr/>
          <a:lstStyle/>
          <a:p>
            <a:pPr algn="ctr" eaLnBrk="1" hangingPunct="1">
              <a:defRPr/>
            </a:pPr>
            <a:r>
              <a:rPr lang="pt-BR" dirty="0" smtClean="0">
                <a:effectLst>
                  <a:outerShdw blurRad="38100" dist="38100" dir="2700000" algn="tl">
                    <a:srgbClr val="C0C0C0"/>
                  </a:outerShdw>
                </a:effectLst>
              </a:rPr>
              <a:t>Paradoxo Produtividade x Competitividade</a:t>
            </a:r>
          </a:p>
        </p:txBody>
      </p:sp>
      <p:sp>
        <p:nvSpPr>
          <p:cNvPr id="24580" name="Rectangle 3"/>
          <p:cNvSpPr>
            <a:spLocks noGrp="1" noChangeArrowheads="1"/>
          </p:cNvSpPr>
          <p:nvPr>
            <p:ph type="body" idx="1"/>
          </p:nvPr>
        </p:nvSpPr>
        <p:spPr>
          <a:xfrm>
            <a:off x="0" y="2362200"/>
            <a:ext cx="9906000" cy="4495800"/>
          </a:xfrm>
        </p:spPr>
        <p:txBody>
          <a:bodyPr/>
          <a:lstStyle/>
          <a:p>
            <a:pPr eaLnBrk="1" hangingPunct="1">
              <a:lnSpc>
                <a:spcPct val="90000"/>
              </a:lnSpc>
            </a:pPr>
            <a:r>
              <a:rPr lang="pt-BR" sz="2000" b="1" u="sng" smtClean="0"/>
              <a:t>Alta Produtividade</a:t>
            </a:r>
            <a:r>
              <a:rPr lang="pt-BR" sz="2000" smtClean="0"/>
              <a:t>:  3.200 quilos de soja por hectare 10% mais que americanos e argentinos, com viés de aumento desta produtividade a cada ano pela incorporação de investimento em P&amp;D e equipamentos agrícolas com alto uso de tecnologia.</a:t>
            </a:r>
          </a:p>
          <a:p>
            <a:pPr eaLnBrk="1" hangingPunct="1">
              <a:lnSpc>
                <a:spcPct val="90000"/>
              </a:lnSpc>
            </a:pPr>
            <a:r>
              <a:rPr lang="pt-BR" sz="2000" smtClean="0"/>
              <a:t> Como é transportada a produção de soja?</a:t>
            </a:r>
          </a:p>
          <a:p>
            <a:pPr eaLnBrk="1" hangingPunct="1">
              <a:lnSpc>
                <a:spcPct val="90000"/>
              </a:lnSpc>
              <a:buFont typeface="Wingdings" pitchFamily="2" charset="2"/>
              <a:buNone/>
            </a:pPr>
            <a:endParaRPr lang="pt-BR" sz="2000" smtClean="0"/>
          </a:p>
          <a:p>
            <a:pPr eaLnBrk="1" hangingPunct="1">
              <a:lnSpc>
                <a:spcPct val="90000"/>
              </a:lnSpc>
            </a:pPr>
            <a:endParaRPr lang="pt-BR" sz="2000" smtClean="0"/>
          </a:p>
          <a:p>
            <a:pPr eaLnBrk="1" hangingPunct="1">
              <a:lnSpc>
                <a:spcPct val="90000"/>
              </a:lnSpc>
            </a:pPr>
            <a:endParaRPr lang="pt-BR" sz="2000" smtClean="0"/>
          </a:p>
          <a:p>
            <a:pPr eaLnBrk="1" hangingPunct="1">
              <a:lnSpc>
                <a:spcPct val="90000"/>
              </a:lnSpc>
            </a:pPr>
            <a:endParaRPr lang="pt-BR" sz="2000" smtClean="0"/>
          </a:p>
          <a:p>
            <a:pPr eaLnBrk="1" hangingPunct="1">
              <a:lnSpc>
                <a:spcPct val="90000"/>
              </a:lnSpc>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pPr>
            <a:r>
              <a:rPr lang="pt-BR" sz="2000" smtClean="0"/>
              <a:t>Custo para transportar 1 tonelada a cada 1000 quilômetros é de 8 dólares nas hidrovias, 16 dólares nas ferrovias e 32 dólares nas rodovias</a:t>
            </a:r>
          </a:p>
        </p:txBody>
      </p:sp>
      <p:graphicFrame>
        <p:nvGraphicFramePr>
          <p:cNvPr id="108592" name="Group 48"/>
          <p:cNvGraphicFramePr>
            <a:graphicFrameLocks noGrp="1"/>
          </p:cNvGraphicFramePr>
          <p:nvPr/>
        </p:nvGraphicFramePr>
        <p:xfrm>
          <a:off x="1524000" y="3886200"/>
          <a:ext cx="6731000" cy="2011046"/>
        </p:xfrm>
        <a:graphic>
          <a:graphicData uri="http://schemas.openxmlformats.org/drawingml/2006/table">
            <a:tbl>
              <a:tblPr/>
              <a:tblGrid>
                <a:gridCol w="1682750"/>
                <a:gridCol w="1682750"/>
                <a:gridCol w="1682750"/>
                <a:gridCol w="1682750"/>
              </a:tblGrid>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2"/>
                          </a:solidFill>
                          <a:effectLst/>
                          <a:latin typeface="Arial" charset="0"/>
                        </a:rPr>
                        <a:t>Tipo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Brasil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EUA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Argentina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Hidrovia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61%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2"/>
                          </a:solidFill>
                          <a:effectLst/>
                          <a:latin typeface="Arial" charset="0"/>
                        </a:rPr>
                        <a:t>Ferrovia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33%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23%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16%</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Rodovia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0000FF"/>
                          </a:solidFill>
                          <a:effectLst/>
                          <a:latin typeface="Arial" charset="0"/>
                        </a:rPr>
                        <a:t>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16%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82%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Distância Média(em kms)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300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7"/>
          <p:cNvSpPr>
            <a:spLocks noGrp="1"/>
          </p:cNvSpPr>
          <p:nvPr>
            <p:ph type="sldNum" sz="quarter" idx="12"/>
          </p:nvPr>
        </p:nvSpPr>
        <p:spPr/>
        <p:txBody>
          <a:bodyPr/>
          <a:lstStyle/>
          <a:p>
            <a:pPr>
              <a:defRPr/>
            </a:pPr>
            <a:fld id="{4F05F4BB-2DC8-4B65-BCBA-3527E1DCD247}" type="slidenum">
              <a:rPr lang="pt-BR"/>
              <a:pPr>
                <a:defRPr/>
              </a:pPr>
              <a:t>23</a:t>
            </a:fld>
            <a:endParaRPr lang="pt-BR"/>
          </a:p>
        </p:txBody>
      </p:sp>
      <p:sp>
        <p:nvSpPr>
          <p:cNvPr id="25603" name="Rectangle 2"/>
          <p:cNvSpPr>
            <a:spLocks noGrp="1" noChangeArrowheads="1"/>
          </p:cNvSpPr>
          <p:nvPr>
            <p:ph type="title"/>
          </p:nvPr>
        </p:nvSpPr>
        <p:spPr>
          <a:xfrm>
            <a:off x="309563" y="0"/>
            <a:ext cx="9358312" cy="1000125"/>
          </a:xfrm>
        </p:spPr>
        <p:txBody>
          <a:bodyPr/>
          <a:lstStyle/>
          <a:p>
            <a:pPr algn="ctr" eaLnBrk="1" hangingPunct="1"/>
            <a:r>
              <a:rPr lang="pt-BR" smtClean="0"/>
              <a:t>Fluxo Complexo Soja </a:t>
            </a:r>
            <a:br>
              <a:rPr lang="pt-BR" smtClean="0"/>
            </a:br>
            <a:r>
              <a:rPr lang="pt-BR" smtClean="0"/>
              <a:t>Portos Santos (SP) e Paranaguá (PR)</a:t>
            </a:r>
          </a:p>
        </p:txBody>
      </p:sp>
      <p:sp>
        <p:nvSpPr>
          <p:cNvPr id="25604" name="Rectangle 4"/>
          <p:cNvSpPr>
            <a:spLocks noGrp="1" noChangeArrowheads="1"/>
          </p:cNvSpPr>
          <p:nvPr>
            <p:ph type="body" sz="half" idx="1"/>
          </p:nvPr>
        </p:nvSpPr>
        <p:spPr>
          <a:xfrm>
            <a:off x="0" y="1484313"/>
            <a:ext cx="9906000" cy="5373687"/>
          </a:xfrm>
        </p:spPr>
        <p:txBody>
          <a:bodyPr/>
          <a:lstStyle/>
          <a:p>
            <a:pPr eaLnBrk="1" hangingPunct="1">
              <a:buFont typeface="Wingdings" pitchFamily="2" charset="2"/>
              <a:buNone/>
            </a:pPr>
            <a:endParaRPr lang="pt-BR" sz="2000" smtClean="0"/>
          </a:p>
        </p:txBody>
      </p:sp>
      <p:sp>
        <p:nvSpPr>
          <p:cNvPr id="25605" name="AutoShape 7" descr="**http%3A%2F%2Fwww1"/>
          <p:cNvSpPr>
            <a:spLocks noChangeAspect="1" noChangeArrowheads="1"/>
          </p:cNvSpPr>
          <p:nvPr/>
        </p:nvSpPr>
        <p:spPr bwMode="auto">
          <a:xfrm>
            <a:off x="4805363" y="3281363"/>
            <a:ext cx="296862" cy="296862"/>
          </a:xfrm>
          <a:prstGeom prst="rect">
            <a:avLst/>
          </a:prstGeom>
          <a:noFill/>
          <a:ln w="9525">
            <a:noFill/>
            <a:miter lim="800000"/>
            <a:headEnd/>
            <a:tailEnd/>
          </a:ln>
        </p:spPr>
        <p:txBody>
          <a:bodyPr/>
          <a:lstStyle/>
          <a:p>
            <a:endParaRPr lang="pt-BR"/>
          </a:p>
        </p:txBody>
      </p:sp>
      <p:pic>
        <p:nvPicPr>
          <p:cNvPr id="25606" name="Picture 7" descr="K:\Imagem\Logística 15.jpg"/>
          <p:cNvPicPr>
            <a:picLocks noChangeAspect="1" noChangeArrowheads="1"/>
          </p:cNvPicPr>
          <p:nvPr/>
        </p:nvPicPr>
        <p:blipFill>
          <a:blip r:embed="rId2" cstate="print"/>
          <a:srcRect/>
          <a:stretch>
            <a:fillRect/>
          </a:stretch>
        </p:blipFill>
        <p:spPr bwMode="auto">
          <a:xfrm>
            <a:off x="0" y="1000125"/>
            <a:ext cx="9906000"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809625" y="214313"/>
            <a:ext cx="8667750" cy="1143000"/>
          </a:xfrm>
        </p:spPr>
        <p:txBody>
          <a:bodyPr/>
          <a:lstStyle/>
          <a:p>
            <a:pPr algn="ctr"/>
            <a:r>
              <a:rPr lang="pt-BR" smtClean="0"/>
              <a:t>EQUÍVOCO LOGÍSTICO </a:t>
            </a:r>
          </a:p>
        </p:txBody>
      </p:sp>
      <p:sp>
        <p:nvSpPr>
          <p:cNvPr id="26627" name="Espaço Reservado para Texto 2"/>
          <p:cNvSpPr>
            <a:spLocks noGrp="1"/>
          </p:cNvSpPr>
          <p:nvPr>
            <p:ph type="body" sz="half" idx="1"/>
          </p:nvPr>
        </p:nvSpPr>
        <p:spPr>
          <a:xfrm>
            <a:off x="238125" y="2286000"/>
            <a:ext cx="9667875" cy="4429125"/>
          </a:xfrm>
        </p:spPr>
        <p:txBody>
          <a:bodyPr/>
          <a:lstStyle/>
          <a:p>
            <a:r>
              <a:rPr lang="pt-BR" sz="2400" smtClean="0"/>
              <a:t>Transportar </a:t>
            </a:r>
            <a:r>
              <a:rPr lang="pt-BR" sz="2400" b="1" i="1" smtClean="0"/>
              <a:t>commodities</a:t>
            </a:r>
            <a:r>
              <a:rPr lang="pt-BR" sz="2400" smtClean="0"/>
              <a:t> preponderantemente pelo modal rodoviário à uma distância acima de 2.000 Kms, É UM EQUÍVOCO LOGÍSTICO MUITO GRANDE, sendo que esse modal é utilizado para transporte no máximo de 1.000 kms, mais do que essa quilometragem é “forçar barra”, sendo assim a perda de competitividade no setor é </a:t>
            </a:r>
            <a:r>
              <a:rPr lang="pt-BR" sz="2400" b="1" u="sng" smtClean="0"/>
              <a:t>absurdo</a:t>
            </a:r>
            <a:r>
              <a:rPr lang="pt-BR" sz="2400" smtClean="0"/>
              <a:t>, simplesmente, todo ano por transportar soja neste modal, perde-se bilhões e bilhões de Reais, fora que o frete do mercado é muito maior que as demais cargas, por uma questão simples  da teoria econômica:</a:t>
            </a:r>
          </a:p>
          <a:p>
            <a:pPr algn="ctr">
              <a:buFont typeface="Wingdings" pitchFamily="2" charset="2"/>
              <a:buNone/>
            </a:pPr>
            <a:r>
              <a:rPr lang="pt-BR" b="1" i="1" u="sng" smtClean="0"/>
              <a:t> OFERTA E DEMANDA DE TRANSPORTES</a:t>
            </a:r>
          </a:p>
        </p:txBody>
      </p:sp>
      <p:sp>
        <p:nvSpPr>
          <p:cNvPr id="6" name="Espaço Reservado para Número de Slide 5"/>
          <p:cNvSpPr>
            <a:spLocks noGrp="1"/>
          </p:cNvSpPr>
          <p:nvPr>
            <p:ph type="sldNum" sz="quarter" idx="12"/>
          </p:nvPr>
        </p:nvSpPr>
        <p:spPr/>
        <p:txBody>
          <a:bodyPr/>
          <a:lstStyle/>
          <a:p>
            <a:pPr>
              <a:defRPr/>
            </a:pPr>
            <a:fld id="{EB4D53B4-D3E1-4176-BE1F-223349EEF73F}" type="slidenum">
              <a:rPr lang="pt-BR" smtClean="0"/>
              <a:pPr>
                <a:defRPr/>
              </a:pPr>
              <a:t>24</a:t>
            </a:fld>
            <a:endParaRPr lang="pt-B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809625" y="214313"/>
            <a:ext cx="8667750" cy="1143000"/>
          </a:xfrm>
        </p:spPr>
        <p:txBody>
          <a:bodyPr/>
          <a:lstStyle/>
          <a:p>
            <a:pPr algn="ctr"/>
            <a:r>
              <a:rPr lang="pt-BR" smtClean="0"/>
              <a:t>Desperdicio de Grãos</a:t>
            </a:r>
          </a:p>
        </p:txBody>
      </p:sp>
      <p:sp>
        <p:nvSpPr>
          <p:cNvPr id="27651" name="Espaço Reservado para Texto 2"/>
          <p:cNvSpPr>
            <a:spLocks noGrp="1"/>
          </p:cNvSpPr>
          <p:nvPr>
            <p:ph type="body" sz="half" idx="1"/>
          </p:nvPr>
        </p:nvSpPr>
        <p:spPr>
          <a:xfrm>
            <a:off x="238125" y="2286000"/>
            <a:ext cx="9667875" cy="4429125"/>
          </a:xfrm>
        </p:spPr>
        <p:txBody>
          <a:bodyPr/>
          <a:lstStyle/>
          <a:p>
            <a:r>
              <a:rPr lang="pt-BR" b="1" i="1" u="sng" smtClean="0"/>
              <a:t>Além de transportar pelo modal errado das fazendas até os Portos do Sul e do Sudeste, considerando o indice de desempenho de referência no setor de transportes: a Tonelada Kilômetro Útil (TKU), outro fato que nos chama atenção é </a:t>
            </a:r>
            <a:r>
              <a:rPr lang="pt-BR" b="1" i="1" u="sng" smtClean="0">
                <a:solidFill>
                  <a:srgbClr val="FF0000"/>
                </a:solidFill>
              </a:rPr>
              <a:t>A PERDA  DE GRÃOS DURANTE TODO ESTE PERCURSO</a:t>
            </a:r>
            <a:r>
              <a:rPr lang="pt-BR" b="1" i="1" u="sng" smtClean="0">
                <a:solidFill>
                  <a:schemeClr val="bg2"/>
                </a:solidFill>
              </a:rPr>
              <a:t>, que acarreta mais desperdícios financeiros</a:t>
            </a:r>
            <a:endParaRPr lang="pt-BR" b="1" i="1" u="sng" smtClean="0">
              <a:solidFill>
                <a:srgbClr val="FF0000"/>
              </a:solidFill>
            </a:endParaRPr>
          </a:p>
          <a:p>
            <a:endParaRPr lang="pt-BR" b="1" i="1" u="sng" smtClean="0"/>
          </a:p>
        </p:txBody>
      </p:sp>
      <p:sp>
        <p:nvSpPr>
          <p:cNvPr id="6" name="Espaço Reservado para Número de Slide 5"/>
          <p:cNvSpPr>
            <a:spLocks noGrp="1"/>
          </p:cNvSpPr>
          <p:nvPr>
            <p:ph type="sldNum" sz="quarter" idx="12"/>
          </p:nvPr>
        </p:nvSpPr>
        <p:spPr/>
        <p:txBody>
          <a:bodyPr/>
          <a:lstStyle/>
          <a:p>
            <a:pPr>
              <a:defRPr/>
            </a:pPr>
            <a:fld id="{E3C60439-60CD-459C-B6D1-73A77A8A23B1}" type="slidenum">
              <a:rPr lang="pt-BR" smtClean="0"/>
              <a:pPr>
                <a:defRPr/>
              </a:pPr>
              <a:t>25</a:t>
            </a:fld>
            <a:endParaRPr lang="pt-B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Texto 2"/>
          <p:cNvSpPr>
            <a:spLocks noGrp="1"/>
          </p:cNvSpPr>
          <p:nvPr>
            <p:ph type="body" sz="half" idx="1"/>
          </p:nvPr>
        </p:nvSpPr>
        <p:spPr>
          <a:xfrm>
            <a:off x="238125" y="2286000"/>
            <a:ext cx="9667875" cy="4429125"/>
          </a:xfrm>
        </p:spPr>
        <p:txBody>
          <a:bodyPr/>
          <a:lstStyle/>
          <a:p>
            <a:endParaRPr lang="pt-BR" b="1" i="1" u="sng" smtClean="0"/>
          </a:p>
        </p:txBody>
      </p:sp>
      <p:sp>
        <p:nvSpPr>
          <p:cNvPr id="6" name="Espaço Reservado para Número de Slide 5"/>
          <p:cNvSpPr>
            <a:spLocks noGrp="1"/>
          </p:cNvSpPr>
          <p:nvPr>
            <p:ph type="sldNum" sz="quarter" idx="12"/>
          </p:nvPr>
        </p:nvSpPr>
        <p:spPr/>
        <p:txBody>
          <a:bodyPr/>
          <a:lstStyle/>
          <a:p>
            <a:pPr>
              <a:defRPr/>
            </a:pPr>
            <a:fld id="{75F85374-F9C7-4DB6-A4E5-491552149DC4}" type="slidenum">
              <a:rPr lang="pt-BR" smtClean="0"/>
              <a:pPr>
                <a:defRPr/>
              </a:pPr>
              <a:t>26</a:t>
            </a:fld>
            <a:endParaRPr lang="pt-BR"/>
          </a:p>
        </p:txBody>
      </p:sp>
      <p:pic>
        <p:nvPicPr>
          <p:cNvPr id="28676" name="Imagem 4" descr="C:\Users\pc.pc\Desktop\2014-06 (jun)\digitalizar0034.jpg"/>
          <p:cNvPicPr>
            <a:picLocks noChangeAspect="1" noChangeArrowheads="1"/>
          </p:cNvPicPr>
          <p:nvPr/>
        </p:nvPicPr>
        <p:blipFill>
          <a:blip r:embed="rId2" cstate="print"/>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712A8CCB-2D35-4499-9081-7950BA8DF05D}" type="slidenum">
              <a:rPr lang="pt-BR"/>
              <a:pPr>
                <a:defRPr/>
              </a:pPr>
              <a:t>27</a:t>
            </a:fld>
            <a:endParaRPr lang="pt-BR"/>
          </a:p>
        </p:txBody>
      </p:sp>
      <p:graphicFrame>
        <p:nvGraphicFramePr>
          <p:cNvPr id="108592" name="Group 48"/>
          <p:cNvGraphicFramePr>
            <a:graphicFrameLocks noGrp="1"/>
          </p:cNvGraphicFramePr>
          <p:nvPr/>
        </p:nvGraphicFramePr>
        <p:xfrm>
          <a:off x="920750" y="333375"/>
          <a:ext cx="8451590" cy="6211062"/>
        </p:xfrm>
        <a:graphic>
          <a:graphicData uri="http://schemas.openxmlformats.org/drawingml/2006/table">
            <a:tbl>
              <a:tblPr/>
              <a:tblGrid>
                <a:gridCol w="1352600"/>
                <a:gridCol w="2808312"/>
                <a:gridCol w="1844166"/>
                <a:gridCol w="2446512"/>
              </a:tblGrid>
              <a:tr h="14401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Item</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Descrição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Preço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Memória Cálculo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Bushel</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(BU)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Cotação Bolsa de Chicago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(+)13,28 USD/BU</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Prêmio</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Ajuste Chicago  com o local onde o físico está sendo vendido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0,085 USD/BU</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540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Total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FOB Porto Exportador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13,365 USD/BU</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1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(1000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em BU</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1000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27,2155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=36,7438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Bushel</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em dólares/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FOB Porto Exportador</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491,10 USD/ </a:t>
                      </a:r>
                      <a:r>
                        <a:rPr kumimoji="0" lang="pt-BR" sz="1200" b="1" i="0" u="none" strike="noStrike" cap="none" normalizeH="0" baseline="0" dirty="0" err="1" smtClean="0">
                          <a:ln>
                            <a:noFill/>
                          </a:ln>
                          <a:solidFill>
                            <a:srgbClr val="0000CC"/>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36,7438* 13,365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Frete</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Interno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Frete pela utilização do modal rodoviário até os portos do sudeste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97,96 USD /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R$ 240,00 / R$ 2,45</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Câmbio (R$/USD)</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R$ 2,45/ USD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Fobings</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Despesas Portuárias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Fobings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4,90 USD/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=R$ 12,00 / R$ 2,45</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  por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388,25 USD/</a:t>
                      </a:r>
                      <a:r>
                        <a:rPr kumimoji="0" lang="pt-BR" sz="1200" b="1" i="0" u="none" strike="noStrike" cap="none" normalizeH="0" baseline="0" dirty="0" err="1" smtClean="0">
                          <a:ln>
                            <a:noFill/>
                          </a:ln>
                          <a:solidFill>
                            <a:srgbClr val="0000CC"/>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499,10-97,96-4,90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 por 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23,29 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1000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/60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16,66667 sacas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Funrural</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Aliquota</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de 2,3%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0,54 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23,29 * 2,3%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Fethab</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facs</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0,27USD/saca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Liq</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Liquido por saca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FOB Porto Exportador</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22,49 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22,49 * 2,45</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R$ 55,09 /saca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29766" name="Espaço Reservado para Conteúdo 5"/>
          <p:cNvSpPr>
            <a:spLocks noGrp="1"/>
          </p:cNvSpPr>
          <p:nvPr>
            <p:ph idx="1"/>
          </p:nvPr>
        </p:nvSpPr>
        <p:spPr>
          <a:xfrm>
            <a:off x="415925" y="6524625"/>
            <a:ext cx="8667750" cy="333375"/>
          </a:xfrm>
        </p:spPr>
        <p:txBody>
          <a:bodyPr/>
          <a:lstStyle/>
          <a:p>
            <a:pPr>
              <a:buFont typeface="Wingdings" pitchFamily="2" charset="2"/>
              <a:buNone/>
            </a:pPr>
            <a:r>
              <a:rPr lang="pt-BR" sz="1600" b="1" smtClean="0">
                <a:solidFill>
                  <a:srgbClr val="000000"/>
                </a:solidFill>
              </a:rPr>
              <a:t>Fonte: Produtor de Soja Campo Novo dos Parecis (MT)</a:t>
            </a:r>
          </a:p>
        </p:txBody>
      </p:sp>
      <p:sp>
        <p:nvSpPr>
          <p:cNvPr id="7" name="Espaço Reservado para Conteúdo 5"/>
          <p:cNvSpPr txBox="1">
            <a:spLocks/>
          </p:cNvSpPr>
          <p:nvPr/>
        </p:nvSpPr>
        <p:spPr bwMode="auto">
          <a:xfrm>
            <a:off x="344488" y="0"/>
            <a:ext cx="8667750" cy="260350"/>
          </a:xfrm>
          <a:prstGeom prst="rect">
            <a:avLst/>
          </a:prstGeom>
          <a:noFill/>
          <a:ln w="9525">
            <a:noFill/>
            <a:miter lim="800000"/>
            <a:headEnd/>
            <a:tailEnd/>
          </a:ln>
        </p:spPr>
        <p:txBody>
          <a:bodyPr/>
          <a:lstStyle/>
          <a:p>
            <a:pPr marL="342900" indent="-342900" algn="ctr" eaLnBrk="0" hangingPunct="0">
              <a:spcBef>
                <a:spcPct val="20000"/>
              </a:spcBef>
              <a:buClr>
                <a:schemeClr val="tx1"/>
              </a:buClr>
              <a:buSzPct val="75000"/>
              <a:buFont typeface="Wingdings" pitchFamily="2" charset="2"/>
              <a:buNone/>
              <a:defRPr/>
            </a:pPr>
            <a:r>
              <a:rPr lang="pt-BR" sz="1800" b="1" kern="0" dirty="0">
                <a:solidFill>
                  <a:srgbClr val="000000"/>
                </a:solidFill>
                <a:latin typeface="+mn-lt"/>
              </a:rPr>
              <a:t>CUSTOS LOGÍSTICOS ESCOAMENTO SOJA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143DABBF-87B8-4CAC-ABF2-77E465D0B5D8}" type="slidenum">
              <a:rPr lang="pt-BR"/>
              <a:pPr>
                <a:defRPr/>
              </a:pPr>
              <a:t>28</a:t>
            </a:fld>
            <a:endParaRPr lang="pt-BR"/>
          </a:p>
        </p:txBody>
      </p:sp>
      <p:sp>
        <p:nvSpPr>
          <p:cNvPr id="30723" name="Espaço Reservado para Conteúdo 5"/>
          <p:cNvSpPr>
            <a:spLocks noGrp="1"/>
          </p:cNvSpPr>
          <p:nvPr>
            <p:ph idx="1"/>
          </p:nvPr>
        </p:nvSpPr>
        <p:spPr>
          <a:xfrm>
            <a:off x="0" y="620713"/>
            <a:ext cx="9777413" cy="6237287"/>
          </a:xfrm>
        </p:spPr>
        <p:txBody>
          <a:bodyPr/>
          <a:lstStyle/>
          <a:p>
            <a:pPr algn="just">
              <a:buFont typeface="Wingdings" pitchFamily="2" charset="2"/>
              <a:buNone/>
            </a:pPr>
            <a:r>
              <a:rPr lang="pt-BR" sz="2000" b="1" smtClean="0">
                <a:solidFill>
                  <a:srgbClr val="FF0000"/>
                </a:solidFill>
              </a:rPr>
              <a:t>Como podemos observar, 20% do custo da logística, se PERDE</a:t>
            </a:r>
          </a:p>
          <a:p>
            <a:pPr algn="just">
              <a:buFont typeface="Wingdings" pitchFamily="2" charset="2"/>
              <a:buNone/>
            </a:pPr>
            <a:r>
              <a:rPr lang="pt-BR" sz="2000" b="1" smtClean="0">
                <a:solidFill>
                  <a:srgbClr val="FF0000"/>
                </a:solidFill>
              </a:rPr>
              <a:t>LITERALMENTE, com a escolha errada, preponderantemente pelo modal</a:t>
            </a:r>
          </a:p>
          <a:p>
            <a:pPr algn="just">
              <a:buFont typeface="Wingdings" pitchFamily="2" charset="2"/>
              <a:buNone/>
            </a:pPr>
            <a:r>
              <a:rPr lang="pt-BR" sz="2000" b="1" smtClean="0">
                <a:solidFill>
                  <a:srgbClr val="FF0000"/>
                </a:solidFill>
              </a:rPr>
              <a:t>rodoviário, como vetor da origem (da área produtora) até os Portos do Sudeste</a:t>
            </a:r>
          </a:p>
          <a:p>
            <a:pPr algn="just">
              <a:buFont typeface="Wingdings" pitchFamily="2" charset="2"/>
              <a:buNone/>
            </a:pPr>
            <a:endParaRPr lang="pt-BR" sz="2000" b="1" smtClean="0">
              <a:solidFill>
                <a:srgbClr val="FF0000"/>
              </a:solidFill>
            </a:endParaRPr>
          </a:p>
          <a:p>
            <a:pPr algn="just">
              <a:buFont typeface="Wingdings" pitchFamily="2" charset="2"/>
              <a:buNone/>
            </a:pPr>
            <a:endParaRPr lang="pt-BR" sz="2000" b="1" smtClean="0">
              <a:solidFill>
                <a:srgbClr val="FF0000"/>
              </a:solidFill>
            </a:endParaRPr>
          </a:p>
          <a:p>
            <a:pPr algn="just">
              <a:buFont typeface="Wingdings" pitchFamily="2" charset="2"/>
              <a:buNone/>
            </a:pPr>
            <a:r>
              <a:rPr lang="pt-BR" sz="2000" b="1" smtClean="0">
                <a:solidFill>
                  <a:srgbClr val="FF0000"/>
                </a:solidFill>
              </a:rPr>
              <a:t>(Santos e Paranaguá), percorrendo 2.200 Kms de distância física,  para </a:t>
            </a:r>
          </a:p>
          <a:p>
            <a:pPr algn="just">
              <a:buFont typeface="Wingdings" pitchFamily="2" charset="2"/>
              <a:buNone/>
            </a:pPr>
            <a:r>
              <a:rPr lang="pt-BR" sz="2000" b="1" smtClean="0">
                <a:solidFill>
                  <a:srgbClr val="FF0000"/>
                </a:solidFill>
              </a:rPr>
              <a:t>escoamento da produção, o que, em última análise da Cadeia Produtiva, a</a:t>
            </a:r>
          </a:p>
          <a:p>
            <a:pPr algn="just">
              <a:buFont typeface="Wingdings" pitchFamily="2" charset="2"/>
              <a:buNone/>
            </a:pPr>
            <a:r>
              <a:rPr lang="pt-BR" sz="2000" b="1" smtClean="0">
                <a:solidFill>
                  <a:srgbClr val="FF0000"/>
                </a:solidFill>
              </a:rPr>
              <a:t>conta é paga pelos PRODUTORES de SOJA, através das TRADINGS, que</a:t>
            </a:r>
          </a:p>
          <a:p>
            <a:pPr algn="just">
              <a:buFont typeface="Wingdings" pitchFamily="2" charset="2"/>
              <a:buNone/>
            </a:pPr>
            <a:r>
              <a:rPr lang="pt-BR" sz="2000" b="1" smtClean="0">
                <a:solidFill>
                  <a:srgbClr val="FF0000"/>
                </a:solidFill>
              </a:rPr>
              <a:t>comercializam as COMODITTIES no comércio internacional junto aos diversos</a:t>
            </a:r>
          </a:p>
          <a:p>
            <a:pPr algn="just">
              <a:buFont typeface="Wingdings" pitchFamily="2" charset="2"/>
              <a:buNone/>
            </a:pPr>
            <a:r>
              <a:rPr lang="pt-BR" sz="2000" b="1" smtClean="0">
                <a:solidFill>
                  <a:srgbClr val="FF0000"/>
                </a:solidFill>
              </a:rPr>
              <a:t>demandantes/clientes, reduzindo lucratividade/ margem de lucro do setor da</a:t>
            </a:r>
          </a:p>
          <a:p>
            <a:pPr algn="just">
              <a:buFont typeface="Wingdings" pitchFamily="2" charset="2"/>
              <a:buNone/>
            </a:pPr>
            <a:r>
              <a:rPr lang="pt-BR" sz="2000" b="1" smtClean="0">
                <a:solidFill>
                  <a:srgbClr val="FF0000"/>
                </a:solidFill>
              </a:rPr>
              <a:t>sojicultura</a:t>
            </a:r>
          </a:p>
        </p:txBody>
      </p:sp>
      <p:sp>
        <p:nvSpPr>
          <p:cNvPr id="7" name="Espaço Reservado para Conteúdo 5"/>
          <p:cNvSpPr txBox="1">
            <a:spLocks/>
          </p:cNvSpPr>
          <p:nvPr/>
        </p:nvSpPr>
        <p:spPr bwMode="auto">
          <a:xfrm>
            <a:off x="344488" y="0"/>
            <a:ext cx="8667750" cy="549275"/>
          </a:xfrm>
          <a:prstGeom prst="rect">
            <a:avLst/>
          </a:prstGeom>
          <a:noFill/>
          <a:ln w="9525">
            <a:noFill/>
            <a:miter lim="800000"/>
            <a:headEnd/>
            <a:tailEnd/>
          </a:ln>
        </p:spPr>
        <p:txBody>
          <a:bodyPr/>
          <a:lstStyle/>
          <a:p>
            <a:pPr marL="342900" indent="-342900" algn="ctr" eaLnBrk="0" hangingPunct="0">
              <a:spcBef>
                <a:spcPct val="20000"/>
              </a:spcBef>
              <a:buClr>
                <a:schemeClr val="tx1"/>
              </a:buClr>
              <a:buSzPct val="75000"/>
              <a:buFont typeface="Wingdings" pitchFamily="2" charset="2"/>
              <a:buNone/>
              <a:defRPr/>
            </a:pPr>
            <a:r>
              <a:rPr lang="pt-BR" b="1" kern="0" dirty="0">
                <a:solidFill>
                  <a:srgbClr val="000000"/>
                </a:solidFill>
                <a:latin typeface="+mn-lt"/>
              </a:rPr>
              <a:t>CUSTOS LOGÍSTICOS ESCOAMENTO SOJA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4B7610AA-6078-49FA-ACB1-C4E0723E1121}" type="slidenum">
              <a:rPr lang="pt-BR"/>
              <a:pPr>
                <a:defRPr/>
              </a:pPr>
              <a:t>29</a:t>
            </a:fld>
            <a:endParaRPr lang="pt-BR"/>
          </a:p>
        </p:txBody>
      </p:sp>
      <p:sp>
        <p:nvSpPr>
          <p:cNvPr id="115714" name="Rectangle 2"/>
          <p:cNvSpPr>
            <a:spLocks noGrp="1" noChangeArrowheads="1"/>
          </p:cNvSpPr>
          <p:nvPr>
            <p:ph type="title"/>
          </p:nvPr>
        </p:nvSpPr>
        <p:spPr>
          <a:xfrm>
            <a:off x="0" y="188913"/>
            <a:ext cx="9906000" cy="503237"/>
          </a:xfrm>
        </p:spPr>
        <p:txBody>
          <a:bodyPr/>
          <a:lstStyle/>
          <a:p>
            <a:pPr algn="ctr" eaLnBrk="1" hangingPunct="1">
              <a:defRPr/>
            </a:pPr>
            <a:r>
              <a:rPr lang="pt-BR" dirty="0" smtClean="0">
                <a:effectLst>
                  <a:outerShdw blurRad="38100" dist="38100" dir="2700000" algn="tl">
                    <a:srgbClr val="C0C0C0"/>
                  </a:outerShdw>
                </a:effectLst>
              </a:rPr>
              <a:t>Paradoxo Produção x Gargalo Logístico</a:t>
            </a:r>
          </a:p>
        </p:txBody>
      </p:sp>
      <p:pic>
        <p:nvPicPr>
          <p:cNvPr id="31748" name="Picture 5" descr="K:\Imagem\logística 11.jpg"/>
          <p:cNvPicPr>
            <a:picLocks noChangeAspect="1" noChangeArrowheads="1"/>
          </p:cNvPicPr>
          <p:nvPr/>
        </p:nvPicPr>
        <p:blipFill>
          <a:blip r:embed="rId2" cstate="print"/>
          <a:srcRect/>
          <a:stretch>
            <a:fillRect/>
          </a:stretch>
        </p:blipFill>
        <p:spPr bwMode="auto">
          <a:xfrm>
            <a:off x="1887538" y="765175"/>
            <a:ext cx="6130925"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8028EE08-ACD6-4FB8-8451-EF2A9217624C}" type="slidenum">
              <a:rPr lang="pt-BR"/>
              <a:pPr>
                <a:defRPr/>
              </a:pPr>
              <a:t>3</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just"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Atividades Docentes:</a:t>
            </a:r>
          </a:p>
          <a:p>
            <a:pPr algn="just" eaLnBrk="1" hangingPunct="1">
              <a:buFontTx/>
              <a:buChar char="-"/>
              <a:defRPr/>
            </a:pPr>
            <a:r>
              <a:rPr lang="pt-BR" i="1" dirty="0" smtClean="0">
                <a:solidFill>
                  <a:srgbClr val="000099"/>
                </a:solidFill>
                <a:effectLst>
                  <a:outerShdw blurRad="38100" dist="38100" dir="2700000" algn="tl">
                    <a:srgbClr val="C0C0C0"/>
                  </a:outerShdw>
                </a:effectLst>
              </a:rPr>
              <a:t>Professor Dedicação Exclusiva (DE) CENTRIO UNIVERSITÁRIO DE VÁRZEA GRANDE (UNIVAG) , das Disciplinas: </a:t>
            </a:r>
            <a:r>
              <a:rPr lang="pt-BR" i="1" dirty="0" err="1" smtClean="0">
                <a:solidFill>
                  <a:srgbClr val="000099"/>
                </a:solidFill>
                <a:effectLst>
                  <a:outerShdw blurRad="38100" dist="38100" dir="2700000" algn="tl">
                    <a:srgbClr val="C0C0C0"/>
                  </a:outerShdw>
                </a:effectLst>
              </a:rPr>
              <a:t>Infra-Estrutura</a:t>
            </a:r>
            <a:r>
              <a:rPr lang="pt-BR" i="1" dirty="0" smtClean="0">
                <a:solidFill>
                  <a:srgbClr val="000099"/>
                </a:solidFill>
                <a:effectLst>
                  <a:outerShdw blurRad="38100" dist="38100" dir="2700000" algn="tl">
                    <a:srgbClr val="C0C0C0"/>
                  </a:outerShdw>
                </a:effectLst>
              </a:rPr>
              <a:t> e Transportes, Administração de Materiais, Análise de Investimento, Microeconomia e Macroeconomia </a:t>
            </a:r>
          </a:p>
          <a:p>
            <a:pPr algn="just" eaLnBrk="1" hangingPunct="1">
              <a:buFontTx/>
              <a:buChar char="-"/>
              <a:defRPr/>
            </a:pPr>
            <a:r>
              <a:rPr lang="pt-BR" i="1" dirty="0" smtClean="0">
                <a:solidFill>
                  <a:srgbClr val="000099"/>
                </a:solidFill>
                <a:effectLst>
                  <a:outerShdw blurRad="38100" dist="38100" dir="2700000" algn="tl">
                    <a:srgbClr val="C0C0C0"/>
                  </a:outerShdw>
                </a:effectLst>
              </a:rPr>
              <a:t>Professor  Convidado Curso de Pós Graduação Engenharia Ferroviária </a:t>
            </a:r>
            <a:r>
              <a:rPr lang="pt-BR" i="1" smtClean="0">
                <a:solidFill>
                  <a:srgbClr val="000099"/>
                </a:solidFill>
                <a:effectLst>
                  <a:outerShdw blurRad="38100" dist="38100" dir="2700000" algn="tl">
                    <a:srgbClr val="C0C0C0"/>
                  </a:outerShdw>
                </a:effectLst>
              </a:rPr>
              <a:t>da UNIVERSIDADE </a:t>
            </a:r>
            <a:r>
              <a:rPr lang="pt-BR" i="1" dirty="0" smtClean="0">
                <a:solidFill>
                  <a:srgbClr val="000099"/>
                </a:solidFill>
                <a:effectLst>
                  <a:outerShdw blurRad="38100" dist="38100" dir="2700000" algn="tl">
                    <a:srgbClr val="C0C0C0"/>
                  </a:outerShdw>
                </a:effectLst>
              </a:rPr>
              <a:t>DE SÃO CAETANO DO SUL (USCS) e </a:t>
            </a:r>
            <a:r>
              <a:rPr lang="pt-BR" i="1" smtClean="0">
                <a:solidFill>
                  <a:srgbClr val="000099"/>
                </a:solidFill>
                <a:effectLst>
                  <a:outerShdw blurRad="38100" dist="38100" dir="2700000" algn="tl">
                    <a:srgbClr val="C0C0C0"/>
                  </a:outerShdw>
                </a:effectLst>
              </a:rPr>
              <a:t>da Universidade ESTÁCIO (RJ) no </a:t>
            </a:r>
            <a:r>
              <a:rPr lang="pt-BR" i="1" dirty="0" smtClean="0">
                <a:solidFill>
                  <a:srgbClr val="000099"/>
                </a:solidFill>
                <a:effectLst>
                  <a:outerShdw blurRad="38100" dist="38100" dir="2700000" algn="tl">
                    <a:srgbClr val="C0C0C0"/>
                  </a:outerShdw>
                </a:effectLst>
              </a:rPr>
              <a:t>módulo OPERAÇÃO FERROVIÁRIA</a:t>
            </a:r>
          </a:p>
          <a:p>
            <a:pPr algn="just" eaLnBrk="1" hangingPunct="1">
              <a:buFontTx/>
              <a:buChar char="-"/>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5124"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5125"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649538" y="0"/>
            <a:ext cx="4032250" cy="177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9E5AAEAE-0B13-4C7B-AD2C-612FDB1E7B37}" type="slidenum">
              <a:rPr lang="pt-BR"/>
              <a:pPr>
                <a:defRPr/>
              </a:pPr>
              <a:t>30</a:t>
            </a:fld>
            <a:endParaRPr lang="pt-BR"/>
          </a:p>
        </p:txBody>
      </p:sp>
      <p:sp>
        <p:nvSpPr>
          <p:cNvPr id="199682" name="Rectangle 2"/>
          <p:cNvSpPr>
            <a:spLocks noGrp="1" noChangeArrowheads="1"/>
          </p:cNvSpPr>
          <p:nvPr>
            <p:ph type="title"/>
          </p:nvPr>
        </p:nvSpPr>
        <p:spPr>
          <a:xfrm>
            <a:off x="0" y="381000"/>
            <a:ext cx="9658350" cy="1524000"/>
          </a:xfrm>
        </p:spPr>
        <p:txBody>
          <a:bodyPr/>
          <a:lstStyle/>
          <a:p>
            <a:pPr algn="ctr" eaLnBrk="1" hangingPunct="1">
              <a:defRPr/>
            </a:pPr>
            <a:r>
              <a:rPr lang="pt-BR" sz="2000" i="1" dirty="0" smtClean="0">
                <a:solidFill>
                  <a:srgbClr val="000099"/>
                </a:solidFill>
                <a:effectLst>
                  <a:outerShdw blurRad="38100" dist="38100" dir="2700000" algn="tl">
                    <a:srgbClr val="C0C0C0"/>
                  </a:outerShdw>
                </a:effectLst>
              </a:rPr>
              <a:t>RESULTADO DA INEFICIENTE INFRA-ESTRUTURA VIÁRIA</a:t>
            </a:r>
            <a:r>
              <a:rPr lang="pt-BR" sz="2000" i="1" dirty="0" smtClean="0">
                <a:effectLst>
                  <a:outerShdw blurRad="38100" dist="38100" dir="2700000" algn="tl">
                    <a:srgbClr val="C0C0C0"/>
                  </a:outerShdw>
                </a:effectLst>
              </a:rPr>
              <a:t/>
            </a:r>
            <a:br>
              <a:rPr lang="pt-BR" sz="2000" i="1" dirty="0" smtClean="0">
                <a:effectLst>
                  <a:outerShdw blurRad="38100" dist="38100" dir="2700000" algn="tl">
                    <a:srgbClr val="C0C0C0"/>
                  </a:outerShdw>
                </a:effectLst>
              </a:rPr>
            </a:br>
            <a:r>
              <a:rPr lang="pt-BR" sz="2000" i="1" dirty="0" smtClean="0">
                <a:effectLst>
                  <a:outerShdw blurRad="38100" dist="38100" dir="2700000" algn="tl">
                    <a:srgbClr val="C0C0C0"/>
                  </a:outerShdw>
                </a:effectLst>
              </a:rPr>
              <a:t/>
            </a:r>
            <a:br>
              <a:rPr lang="pt-BR" sz="2000" i="1" dirty="0" smtClean="0">
                <a:effectLst>
                  <a:outerShdw blurRad="38100" dist="38100" dir="2700000" algn="tl">
                    <a:srgbClr val="C0C0C0"/>
                  </a:outerShdw>
                </a:effectLst>
              </a:rPr>
            </a:br>
            <a:r>
              <a:rPr lang="pt-BR" sz="2000" i="1" dirty="0" smtClean="0">
                <a:solidFill>
                  <a:srgbClr val="FF0000"/>
                </a:solidFill>
                <a:effectLst>
                  <a:outerShdw blurRad="38100" dist="38100" dir="2700000" algn="tl">
                    <a:srgbClr val="C0C0C0"/>
                  </a:outerShdw>
                </a:effectLst>
              </a:rPr>
              <a:t>- ESTRADAS NO MATO-GROSSO NO APL DE SOJA </a:t>
            </a:r>
            <a:r>
              <a:rPr lang="pt-BR" sz="2400" dirty="0" smtClean="0"/>
              <a:t/>
            </a:r>
            <a:br>
              <a:rPr lang="pt-BR" sz="2400" dirty="0" smtClean="0"/>
            </a:br>
            <a:r>
              <a:rPr lang="pt-BR" sz="2400" dirty="0" smtClean="0"/>
              <a:t/>
            </a:r>
            <a:br>
              <a:rPr lang="pt-BR" sz="2400" dirty="0" smtClean="0"/>
            </a:br>
            <a:r>
              <a:rPr lang="pt-BR" sz="2400" dirty="0" smtClean="0"/>
              <a:t>-ORIGEM DO TRANSPORTE DE SOJA PARA O PORTO</a:t>
            </a:r>
            <a:br>
              <a:rPr lang="pt-BR" sz="2400" dirty="0" smtClean="0"/>
            </a:br>
            <a:r>
              <a:rPr lang="pt-BR" sz="2400" dirty="0" smtClean="0"/>
              <a:t>(Antes das </a:t>
            </a:r>
            <a:r>
              <a:rPr lang="pt-BR" sz="2400" dirty="0" err="1" smtClean="0"/>
              <a:t>PPP´</a:t>
            </a:r>
            <a:r>
              <a:rPr lang="pt-BR" sz="2400" dirty="0" smtClean="0"/>
              <a:t>s do Estado do Mato Grosso)</a:t>
            </a:r>
          </a:p>
        </p:txBody>
      </p:sp>
      <p:pic>
        <p:nvPicPr>
          <p:cNvPr id="32772" name="Picture 5"/>
          <p:cNvPicPr>
            <a:picLocks noGrp="1" noChangeAspect="1" noChangeArrowheads="1"/>
          </p:cNvPicPr>
          <p:nvPr>
            <p:ph type="body" idx="1"/>
          </p:nvPr>
        </p:nvPicPr>
        <p:blipFill>
          <a:blip r:embed="rId2" cstate="print"/>
          <a:srcRect/>
          <a:stretch>
            <a:fillRect/>
          </a:stretch>
        </p:blipFill>
        <p:spPr>
          <a:xfrm>
            <a:off x="304800" y="2590800"/>
            <a:ext cx="3386138" cy="3733800"/>
          </a:xfrm>
          <a:noFill/>
        </p:spPr>
      </p:pic>
      <p:pic>
        <p:nvPicPr>
          <p:cNvPr id="32773" name="Picture 6"/>
          <p:cNvPicPr>
            <a:picLocks noChangeAspect="1" noChangeArrowheads="1"/>
          </p:cNvPicPr>
          <p:nvPr/>
        </p:nvPicPr>
        <p:blipFill>
          <a:blip r:embed="rId3" cstate="print"/>
          <a:srcRect/>
          <a:stretch>
            <a:fillRect/>
          </a:stretch>
        </p:blipFill>
        <p:spPr bwMode="auto">
          <a:xfrm>
            <a:off x="4876800" y="2667000"/>
            <a:ext cx="35814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F91E028D-EF32-4F9B-BA69-B7818C26A934}" type="slidenum">
              <a:rPr lang="pt-BR"/>
              <a:pPr>
                <a:defRPr/>
              </a:pPr>
              <a:t>31</a:t>
            </a:fld>
            <a:endParaRPr lang="pt-BR"/>
          </a:p>
        </p:txBody>
      </p:sp>
      <p:sp>
        <p:nvSpPr>
          <p:cNvPr id="33795" name="Rectangle 2"/>
          <p:cNvSpPr>
            <a:spLocks noGrp="1" noChangeArrowheads="1"/>
          </p:cNvSpPr>
          <p:nvPr>
            <p:ph type="title"/>
          </p:nvPr>
        </p:nvSpPr>
        <p:spPr>
          <a:xfrm>
            <a:off x="0" y="0"/>
            <a:ext cx="9906000" cy="1428750"/>
          </a:xfrm>
        </p:spPr>
        <p:txBody>
          <a:bodyPr/>
          <a:lstStyle/>
          <a:p>
            <a:pPr algn="ctr" eaLnBrk="1" hangingPunct="1"/>
            <a:r>
              <a:rPr lang="pt-BR" sz="2400" smtClean="0"/>
              <a:t>-ORIGEM DO TRANSPORTE DE SOJA PARA O PORTO</a:t>
            </a:r>
            <a:br>
              <a:rPr lang="pt-BR" sz="2400" smtClean="0"/>
            </a:br>
            <a:r>
              <a:rPr lang="pt-BR" sz="2400" smtClean="0"/>
              <a:t>(Depois das PPP´s do Estado do Mato Grosso)</a:t>
            </a:r>
            <a:br>
              <a:rPr lang="pt-BR" sz="2400" smtClean="0"/>
            </a:br>
            <a:r>
              <a:rPr lang="pt-BR" sz="2400" smtClean="0"/>
              <a:t/>
            </a:r>
            <a:br>
              <a:rPr lang="pt-BR" sz="2400" smtClean="0"/>
            </a:br>
            <a:r>
              <a:rPr lang="pt-BR" sz="2400" smtClean="0">
                <a:solidFill>
                  <a:srgbClr val="FF0000"/>
                </a:solidFill>
              </a:rPr>
              <a:t>Convênio Associação Produtores x Governo do Estado</a:t>
            </a:r>
            <a:endParaRPr lang="pt-BR" sz="2400" smtClean="0"/>
          </a:p>
        </p:txBody>
      </p:sp>
      <p:pic>
        <p:nvPicPr>
          <p:cNvPr id="33796" name="Picture 4"/>
          <p:cNvPicPr>
            <a:picLocks noGrp="1" noChangeAspect="1" noChangeArrowheads="1"/>
          </p:cNvPicPr>
          <p:nvPr>
            <p:ph type="body" idx="1"/>
          </p:nvPr>
        </p:nvPicPr>
        <p:blipFill>
          <a:blip r:embed="rId2" cstate="print"/>
          <a:srcRect/>
          <a:stretch>
            <a:fillRect/>
          </a:stretch>
        </p:blipFill>
        <p:spPr>
          <a:xfrm>
            <a:off x="990600" y="2362200"/>
            <a:ext cx="8001000" cy="42672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p:cNvSpPr>
            <a:spLocks noGrp="1"/>
          </p:cNvSpPr>
          <p:nvPr>
            <p:ph type="title"/>
          </p:nvPr>
        </p:nvSpPr>
        <p:spPr>
          <a:xfrm>
            <a:off x="309563" y="0"/>
            <a:ext cx="9310687" cy="857250"/>
          </a:xfrm>
        </p:spPr>
        <p:txBody>
          <a:bodyPr/>
          <a:lstStyle/>
          <a:p>
            <a:r>
              <a:rPr lang="pt-BR" smtClean="0"/>
              <a:t>INCREMENTO DA COMPETITIVIDADE</a:t>
            </a:r>
          </a:p>
        </p:txBody>
      </p:sp>
      <p:sp>
        <p:nvSpPr>
          <p:cNvPr id="34819" name="Espaço Reservado para Conteúdo 2"/>
          <p:cNvSpPr>
            <a:spLocks noGrp="1"/>
          </p:cNvSpPr>
          <p:nvPr>
            <p:ph idx="1"/>
          </p:nvPr>
        </p:nvSpPr>
        <p:spPr>
          <a:xfrm>
            <a:off x="0" y="2362200"/>
            <a:ext cx="9658350" cy="4495800"/>
          </a:xfrm>
        </p:spPr>
        <p:txBody>
          <a:bodyPr/>
          <a:lstStyle/>
          <a:p>
            <a:r>
              <a:rPr lang="pt-BR" smtClean="0"/>
              <a:t>Para que possamos incrementar a competitividade na sojicultura, urge e de forma urgente o investimento em 3 (três) modais de transportes através de concessão para a iniciativa privada ou na forma de PPP’s ou investimento público, por possuir uma grande volume e escala de carga em tonelada útil:</a:t>
            </a:r>
          </a:p>
          <a:p>
            <a:pPr>
              <a:buFontTx/>
              <a:buChar char="-"/>
            </a:pPr>
            <a:r>
              <a:rPr lang="pt-BR" b="1" smtClean="0">
                <a:solidFill>
                  <a:srgbClr val="FF0000"/>
                </a:solidFill>
              </a:rPr>
              <a:t>HIDROVIA</a:t>
            </a:r>
          </a:p>
          <a:p>
            <a:pPr>
              <a:buFontTx/>
              <a:buChar char="-"/>
            </a:pPr>
            <a:r>
              <a:rPr lang="pt-BR" b="1" smtClean="0">
                <a:solidFill>
                  <a:srgbClr val="FF0000"/>
                </a:solidFill>
              </a:rPr>
              <a:t>FERROVIA </a:t>
            </a:r>
          </a:p>
          <a:p>
            <a:pPr>
              <a:buFont typeface="Wingdings" pitchFamily="2" charset="2"/>
              <a:buNone/>
            </a:pPr>
            <a:r>
              <a:rPr lang="pt-BR" b="1" u="sng" smtClean="0"/>
              <a:t>Obs: </a:t>
            </a:r>
            <a:r>
              <a:rPr lang="pt-BR" smtClean="0"/>
              <a:t>Em ambos os modais, será necessário a construção        de Terminais Intermodais</a:t>
            </a:r>
          </a:p>
        </p:txBody>
      </p:sp>
      <p:sp>
        <p:nvSpPr>
          <p:cNvPr id="4" name="Espaço Reservado para Número de Slide 3"/>
          <p:cNvSpPr>
            <a:spLocks noGrp="1"/>
          </p:cNvSpPr>
          <p:nvPr>
            <p:ph type="sldNum" sz="quarter" idx="12"/>
          </p:nvPr>
        </p:nvSpPr>
        <p:spPr/>
        <p:txBody>
          <a:bodyPr/>
          <a:lstStyle/>
          <a:p>
            <a:pPr>
              <a:defRPr/>
            </a:pPr>
            <a:fld id="{523416BD-C78E-4870-9299-0A05A8F37FA1}" type="slidenum">
              <a:rPr lang="pt-BR" smtClean="0"/>
              <a:pPr>
                <a:defRPr/>
              </a:pPr>
              <a:t>32</a:t>
            </a:fld>
            <a:endParaRPr lang="pt-B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title"/>
          </p:nvPr>
        </p:nvSpPr>
        <p:spPr>
          <a:xfrm>
            <a:off x="309563" y="0"/>
            <a:ext cx="9310687" cy="1196975"/>
          </a:xfrm>
        </p:spPr>
        <p:txBody>
          <a:bodyPr/>
          <a:lstStyle/>
          <a:p>
            <a:pPr algn="ctr"/>
            <a:r>
              <a:rPr lang="pt-BR" smtClean="0"/>
              <a:t>NECESSIDADE DAS FERROVIAS</a:t>
            </a:r>
            <a:br>
              <a:rPr lang="pt-BR" smtClean="0"/>
            </a:br>
            <a:r>
              <a:rPr lang="pt-BR" smtClean="0"/>
              <a:t> SAIREM DO PAPEL</a:t>
            </a:r>
          </a:p>
        </p:txBody>
      </p:sp>
      <p:sp>
        <p:nvSpPr>
          <p:cNvPr id="35843" name="Espaço Reservado para Conteúdo 2"/>
          <p:cNvSpPr>
            <a:spLocks noGrp="1"/>
          </p:cNvSpPr>
          <p:nvPr>
            <p:ph idx="1"/>
          </p:nvPr>
        </p:nvSpPr>
        <p:spPr>
          <a:xfrm>
            <a:off x="0" y="2362200"/>
            <a:ext cx="9658350" cy="4495800"/>
          </a:xfrm>
        </p:spPr>
        <p:txBody>
          <a:bodyPr/>
          <a:lstStyle/>
          <a:p>
            <a:pPr>
              <a:buFont typeface="Wingdings" pitchFamily="2" charset="2"/>
              <a:buNone/>
            </a:pPr>
            <a:endParaRPr lang="pt-BR" smtClean="0"/>
          </a:p>
        </p:txBody>
      </p:sp>
      <p:sp>
        <p:nvSpPr>
          <p:cNvPr id="4" name="Espaço Reservado para Número de Slide 3"/>
          <p:cNvSpPr>
            <a:spLocks noGrp="1"/>
          </p:cNvSpPr>
          <p:nvPr>
            <p:ph type="sldNum" sz="quarter" idx="12"/>
          </p:nvPr>
        </p:nvSpPr>
        <p:spPr/>
        <p:txBody>
          <a:bodyPr/>
          <a:lstStyle/>
          <a:p>
            <a:pPr>
              <a:defRPr/>
            </a:pPr>
            <a:fld id="{B9A9CEF3-C116-4E2B-8E12-65BA498F1D24}" type="slidenum">
              <a:rPr lang="pt-BR" smtClean="0"/>
              <a:pPr>
                <a:defRPr/>
              </a:pPr>
              <a:t>33</a:t>
            </a:fld>
            <a:endParaRPr lang="pt-BR" dirty="0"/>
          </a:p>
        </p:txBody>
      </p:sp>
      <p:pic>
        <p:nvPicPr>
          <p:cNvPr id="120834" name="Picture 2" descr="C:\Users\pc.pc\Desktop\2014-06 (jun)\digitalizar0028.jpg"/>
          <p:cNvPicPr>
            <a:picLocks noChangeAspect="1" noChangeArrowheads="1"/>
          </p:cNvPicPr>
          <p:nvPr/>
        </p:nvPicPr>
        <p:blipFill>
          <a:blip r:embed="rId2" cstate="print"/>
          <a:srcRect/>
          <a:stretch>
            <a:fillRect/>
          </a:stretch>
        </p:blipFill>
        <p:spPr bwMode="auto">
          <a:xfrm>
            <a:off x="200472" y="1268760"/>
            <a:ext cx="9361040" cy="5589240"/>
          </a:xfrm>
          <a:prstGeom prst="rect">
            <a:avLst/>
          </a:prstGeom>
          <a:noFill/>
          <a:ln>
            <a:gradFill>
              <a:gsLst>
                <a:gs pos="0">
                  <a:srgbClr val="FF0000"/>
                </a:gs>
                <a:gs pos="30000">
                  <a:srgbClr val="66008F"/>
                </a:gs>
                <a:gs pos="64999">
                  <a:srgbClr val="BA0066"/>
                </a:gs>
                <a:gs pos="89999">
                  <a:srgbClr val="FF0000"/>
                </a:gs>
                <a:gs pos="100000">
                  <a:srgbClr val="FF8200"/>
                </a:gs>
              </a:gsLst>
              <a:lin ang="5400000" scaled="0"/>
            </a:gradFill>
          </a:ln>
        </p:spPr>
      </p:pic>
      <p:sp>
        <p:nvSpPr>
          <p:cNvPr id="8" name="Retângulo 7"/>
          <p:cNvSpPr/>
          <p:nvPr/>
        </p:nvSpPr>
        <p:spPr bwMode="auto">
          <a:xfrm>
            <a:off x="6609184" y="1340768"/>
            <a:ext cx="3024336" cy="1584176"/>
          </a:xfrm>
          <a:prstGeom prst="rect">
            <a:avLst/>
          </a:prstGeom>
          <a:noFill/>
          <a:ln w="9525" cap="flat" cmpd="sng" algn="ctr">
            <a:solidFill>
              <a:srgbClr val="FF0000"/>
            </a:solidFill>
            <a:prstDash val="solid"/>
            <a:miter lim="800000"/>
            <a:headEnd type="none" w="med" len="med"/>
            <a:tailEnd type="none" w="med" len="med"/>
          </a:ln>
          <a:effectLst/>
          <a:scene3d>
            <a:camera prst="orthographicFront"/>
            <a:lightRig rig="threePt" dir="t"/>
          </a:scene3d>
          <a:sp3d contourW="88900">
            <a:contourClr>
              <a:srgbClr val="FF0000"/>
            </a:contourClr>
          </a:sp3d>
        </p:spPr>
        <p:txBody>
          <a:bodyPr wrap="none"/>
          <a:lstStyle/>
          <a:p>
            <a:pPr>
              <a:defRPr/>
            </a:pPr>
            <a:endParaRPr lang="pt-B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34</a:t>
            </a:fld>
            <a:endParaRPr lang="pt-BR"/>
          </a:p>
        </p:txBody>
      </p:sp>
      <p:pic>
        <p:nvPicPr>
          <p:cNvPr id="5" name="Espaço Reservado para Conteúdo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570" y="0"/>
            <a:ext cx="9594957" cy="6832600"/>
          </a:xfrm>
          <a:prstGeom prst="rect">
            <a:avLst/>
          </a:prstGeom>
          <a:ln>
            <a:solidFill>
              <a:schemeClr val="tx1"/>
            </a:solidFill>
          </a:ln>
        </p:spPr>
      </p:pic>
    </p:spTree>
    <p:extLst>
      <p:ext uri="{BB962C8B-B14F-4D97-AF65-F5344CB8AC3E}">
        <p14:creationId xmlns:p14="http://schemas.microsoft.com/office/powerpoint/2010/main" val="3806215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309563" y="0"/>
            <a:ext cx="9310687" cy="981075"/>
          </a:xfrm>
        </p:spPr>
        <p:txBody>
          <a:bodyPr/>
          <a:lstStyle/>
          <a:p>
            <a:pPr algn="ctr"/>
            <a:r>
              <a:rPr lang="pt-BR" smtClean="0"/>
              <a:t/>
            </a:r>
            <a:br>
              <a:rPr lang="pt-BR" smtClean="0"/>
            </a:br>
            <a:r>
              <a:rPr lang="pt-BR" smtClean="0"/>
              <a:t>PLANO DE INVESTIMENTOS EM LOGISTICA DO GOVERNO FEDERAL</a:t>
            </a:r>
          </a:p>
        </p:txBody>
      </p:sp>
      <p:sp>
        <p:nvSpPr>
          <p:cNvPr id="4" name="Espaço Reservado para Número de Slide 3"/>
          <p:cNvSpPr>
            <a:spLocks noGrp="1"/>
          </p:cNvSpPr>
          <p:nvPr>
            <p:ph type="sldNum" sz="quarter" idx="12"/>
          </p:nvPr>
        </p:nvSpPr>
        <p:spPr/>
        <p:txBody>
          <a:bodyPr/>
          <a:lstStyle/>
          <a:p>
            <a:pPr>
              <a:defRPr/>
            </a:pPr>
            <a:fld id="{ABBDD249-F460-458A-8A03-ABAF429B1CB6}" type="slidenum">
              <a:rPr lang="pt-BR" smtClean="0"/>
              <a:pPr>
                <a:defRPr/>
              </a:pPr>
              <a:t>35</a:t>
            </a:fld>
            <a:endParaRPr lang="pt-BR" dirty="0"/>
          </a:p>
        </p:txBody>
      </p:sp>
      <p:pic>
        <p:nvPicPr>
          <p:cNvPr id="36868" name="Picture 2" descr="C:\Users\pc.pc\Desktop\2014-06 (jun)\digitalizar0029.jpg"/>
          <p:cNvPicPr>
            <a:picLocks noGrp="1" noChangeAspect="1" noChangeArrowheads="1"/>
          </p:cNvPicPr>
          <p:nvPr>
            <p:ph idx="1"/>
          </p:nvPr>
        </p:nvPicPr>
        <p:blipFill>
          <a:blip r:embed="rId2" cstate="print"/>
          <a:srcRect l="4280"/>
          <a:stretch>
            <a:fillRect/>
          </a:stretch>
        </p:blipFill>
        <p:spPr>
          <a:xfrm>
            <a:off x="200025" y="908050"/>
            <a:ext cx="9705975" cy="5689600"/>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874EA3A5-CD3B-4D44-9A72-49AFC0839401}" type="slidenum">
              <a:rPr lang="pt-BR"/>
              <a:pPr>
                <a:defRPr/>
              </a:pPr>
              <a:t>36</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37892"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sp>
        <p:nvSpPr>
          <p:cNvPr id="37893" name="Título 6"/>
          <p:cNvSpPr>
            <a:spLocks noGrp="1"/>
          </p:cNvSpPr>
          <p:nvPr>
            <p:ph type="title"/>
          </p:nvPr>
        </p:nvSpPr>
        <p:spPr>
          <a:xfrm>
            <a:off x="200025" y="260350"/>
            <a:ext cx="9458325" cy="1143000"/>
          </a:xfrm>
        </p:spPr>
        <p:txBody>
          <a:bodyPr/>
          <a:lstStyle/>
          <a:p>
            <a:pPr algn="ctr" eaLnBrk="1" hangingPunct="1"/>
            <a:r>
              <a:rPr lang="pt-BR" smtClean="0"/>
              <a:t>Construção Ferrovia</a:t>
            </a:r>
          </a:p>
        </p:txBody>
      </p:sp>
      <p:pic>
        <p:nvPicPr>
          <p:cNvPr id="37894" name="Picture 6" descr="K:\Imagem\Logistica.jpg"/>
          <p:cNvPicPr>
            <a:picLocks noChangeAspect="1" noChangeArrowheads="1"/>
          </p:cNvPicPr>
          <p:nvPr/>
        </p:nvPicPr>
        <p:blipFill>
          <a:blip r:embed="rId3" cstate="print"/>
          <a:srcRect/>
          <a:stretch>
            <a:fillRect/>
          </a:stretch>
        </p:blipFill>
        <p:spPr bwMode="auto">
          <a:xfrm>
            <a:off x="1208088" y="2420938"/>
            <a:ext cx="6348412" cy="433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91E37295-B70C-4FA7-B655-AA4A16F2D387}" type="slidenum">
              <a:rPr lang="pt-BR"/>
              <a:pPr>
                <a:defRPr/>
              </a:pPr>
              <a:t>37</a:t>
            </a:fld>
            <a:endParaRPr lang="pt-BR"/>
          </a:p>
        </p:txBody>
      </p:sp>
      <p:sp>
        <p:nvSpPr>
          <p:cNvPr id="38915" name="Rectangle 2"/>
          <p:cNvSpPr>
            <a:spLocks noGrp="1" noChangeArrowheads="1"/>
          </p:cNvSpPr>
          <p:nvPr>
            <p:ph type="title"/>
          </p:nvPr>
        </p:nvSpPr>
        <p:spPr>
          <a:xfrm>
            <a:off x="0" y="0"/>
            <a:ext cx="9906000" cy="914400"/>
          </a:xfrm>
        </p:spPr>
        <p:txBody>
          <a:bodyPr/>
          <a:lstStyle/>
          <a:p>
            <a:pPr algn="ctr" eaLnBrk="1" hangingPunct="1"/>
            <a:r>
              <a:rPr lang="pt-BR" smtClean="0"/>
              <a:t>CONSTRUÇÃO HIDROVIA </a:t>
            </a:r>
          </a:p>
        </p:txBody>
      </p:sp>
      <p:sp>
        <p:nvSpPr>
          <p:cNvPr id="117763" name="Rectangle 3"/>
          <p:cNvSpPr>
            <a:spLocks noGrp="1" noChangeArrowheads="1"/>
          </p:cNvSpPr>
          <p:nvPr>
            <p:ph type="body" idx="1"/>
          </p:nvPr>
        </p:nvSpPr>
        <p:spPr>
          <a:xfrm>
            <a:off x="0" y="2362200"/>
            <a:ext cx="9906000" cy="4495800"/>
          </a:xfrm>
        </p:spPr>
        <p:txBody>
          <a:bodyPr/>
          <a:lstStyle/>
          <a:p>
            <a:pPr eaLnBrk="1" hangingPunct="1">
              <a:lnSpc>
                <a:spcPct val="90000"/>
              </a:lnSpc>
              <a:buFont typeface="Wingdings" pitchFamily="2" charset="2"/>
              <a:buNone/>
              <a:defRPr/>
            </a:pPr>
            <a:endParaRPr lang="pt-BR" b="1" i="1" dirty="0" smtClean="0">
              <a:solidFill>
                <a:srgbClr val="000099"/>
              </a:solidFill>
              <a:effectLst>
                <a:outerShdw blurRad="38100" dist="38100" dir="2700000" algn="tl">
                  <a:srgbClr val="C0C0C0"/>
                </a:outerShdw>
              </a:effectLst>
            </a:endParaRPr>
          </a:p>
        </p:txBody>
      </p:sp>
      <p:pic>
        <p:nvPicPr>
          <p:cNvPr id="38917" name="Picture 5" descr="K:\Imagem\Logística 17.jpg"/>
          <p:cNvPicPr>
            <a:picLocks noChangeAspect="1" noChangeArrowheads="1"/>
          </p:cNvPicPr>
          <p:nvPr/>
        </p:nvPicPr>
        <p:blipFill>
          <a:blip r:embed="rId2" cstate="print"/>
          <a:srcRect/>
          <a:stretch>
            <a:fillRect/>
          </a:stretch>
        </p:blipFill>
        <p:spPr bwMode="auto">
          <a:xfrm>
            <a:off x="0" y="1196975"/>
            <a:ext cx="9906000"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078194F-79D9-45A8-B7BF-5FCC8F9C31EE}" type="slidenum">
              <a:rPr lang="pt-BR"/>
              <a:pPr>
                <a:defRPr/>
              </a:pPr>
              <a:t>38</a:t>
            </a:fld>
            <a:endParaRPr lang="pt-BR"/>
          </a:p>
        </p:txBody>
      </p:sp>
      <p:sp>
        <p:nvSpPr>
          <p:cNvPr id="39939" name="Rectangle 2"/>
          <p:cNvSpPr>
            <a:spLocks noGrp="1" noChangeArrowheads="1"/>
          </p:cNvSpPr>
          <p:nvPr>
            <p:ph type="title"/>
          </p:nvPr>
        </p:nvSpPr>
        <p:spPr>
          <a:xfrm>
            <a:off x="200025" y="0"/>
            <a:ext cx="8667750" cy="1143000"/>
          </a:xfrm>
        </p:spPr>
        <p:txBody>
          <a:bodyPr/>
          <a:lstStyle/>
          <a:p>
            <a:pPr algn="ctr" eaLnBrk="1" hangingPunct="1"/>
            <a:r>
              <a:rPr lang="pt-BR" sz="2800" smtClean="0">
                <a:solidFill>
                  <a:srgbClr val="FF0000"/>
                </a:solidFill>
              </a:rPr>
              <a:t>Comparação de Tonelada Útil entre</a:t>
            </a:r>
            <a:br>
              <a:rPr lang="pt-BR" sz="2800" smtClean="0">
                <a:solidFill>
                  <a:srgbClr val="FF0000"/>
                </a:solidFill>
              </a:rPr>
            </a:br>
            <a:r>
              <a:rPr lang="pt-BR" sz="2800" smtClean="0">
                <a:solidFill>
                  <a:srgbClr val="FF0000"/>
                </a:solidFill>
              </a:rPr>
              <a:t> Modal Hidroviário x Rodoviário</a:t>
            </a:r>
          </a:p>
        </p:txBody>
      </p:sp>
      <p:pic>
        <p:nvPicPr>
          <p:cNvPr id="39940" name="Picture 5" descr="K:\Imagem\Logística 14.jpg"/>
          <p:cNvPicPr>
            <a:picLocks noChangeAspect="1" noChangeArrowheads="1"/>
          </p:cNvPicPr>
          <p:nvPr/>
        </p:nvPicPr>
        <p:blipFill>
          <a:blip r:embed="rId2" cstate="print"/>
          <a:srcRect/>
          <a:stretch>
            <a:fillRect/>
          </a:stretch>
        </p:blipFill>
        <p:spPr bwMode="auto">
          <a:xfrm>
            <a:off x="0" y="1700213"/>
            <a:ext cx="9906000" cy="515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p:cNvSpPr>
            <a:spLocks noGrp="1"/>
          </p:cNvSpPr>
          <p:nvPr>
            <p:ph type="title"/>
          </p:nvPr>
        </p:nvSpPr>
        <p:spPr>
          <a:xfrm>
            <a:off x="238125" y="0"/>
            <a:ext cx="9167813" cy="1000125"/>
          </a:xfrm>
        </p:spPr>
        <p:txBody>
          <a:bodyPr/>
          <a:lstStyle/>
          <a:p>
            <a:pPr algn="ctr"/>
            <a:r>
              <a:rPr lang="pt-BR" smtClean="0"/>
              <a:t>TERMINAL INTERMODAL</a:t>
            </a:r>
            <a:br>
              <a:rPr lang="pt-BR" smtClean="0"/>
            </a:br>
            <a:r>
              <a:rPr lang="pt-BR" smtClean="0"/>
              <a:t>RODOVIA x FERROVIA</a:t>
            </a:r>
          </a:p>
        </p:txBody>
      </p:sp>
      <p:sp>
        <p:nvSpPr>
          <p:cNvPr id="4" name="Espaço Reservado para Número de Slide 3"/>
          <p:cNvSpPr>
            <a:spLocks noGrp="1"/>
          </p:cNvSpPr>
          <p:nvPr>
            <p:ph type="sldNum" sz="quarter" idx="12"/>
          </p:nvPr>
        </p:nvSpPr>
        <p:spPr/>
        <p:txBody>
          <a:bodyPr/>
          <a:lstStyle/>
          <a:p>
            <a:pPr>
              <a:defRPr/>
            </a:pPr>
            <a:fld id="{E329FF47-342A-4117-934D-954509963D85}" type="slidenum">
              <a:rPr lang="pt-BR" smtClean="0"/>
              <a:pPr>
                <a:defRPr/>
              </a:pPr>
              <a:t>39</a:t>
            </a:fld>
            <a:endParaRPr lang="pt-BR"/>
          </a:p>
        </p:txBody>
      </p:sp>
      <p:pic>
        <p:nvPicPr>
          <p:cNvPr id="40964" name="Picture 2" descr="D:\Users\pc\Desktop\ufmt\Imagem\Logística 6.jpg"/>
          <p:cNvPicPr>
            <a:picLocks noGrp="1" noChangeAspect="1" noChangeArrowheads="1"/>
          </p:cNvPicPr>
          <p:nvPr>
            <p:ph idx="1"/>
          </p:nvPr>
        </p:nvPicPr>
        <p:blipFill>
          <a:blip r:embed="rId2" cstate="print"/>
          <a:srcRect/>
          <a:stretch>
            <a:fillRect/>
          </a:stretch>
        </p:blipFill>
        <p:spPr>
          <a:xfrm>
            <a:off x="166688" y="1071563"/>
            <a:ext cx="9429750" cy="5786437"/>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C0D6CC32-D21B-4F19-94E6-0C4B1E4F7DD2}" type="slidenum">
              <a:rPr lang="pt-BR"/>
              <a:pPr>
                <a:defRPr/>
              </a:pPr>
              <a:t>4</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just"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Atividade Executiva na área de Logística:</a:t>
            </a:r>
          </a:p>
          <a:p>
            <a:pPr algn="just"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just" eaLnBrk="1" hangingPunct="1">
              <a:buFontTx/>
              <a:buChar char="-"/>
              <a:defRPr/>
            </a:pPr>
            <a:r>
              <a:rPr lang="pt-BR" i="1" dirty="0" smtClean="0">
                <a:solidFill>
                  <a:srgbClr val="000099"/>
                </a:solidFill>
                <a:effectLst>
                  <a:outerShdw blurRad="38100" dist="38100" dir="2700000" algn="tl">
                    <a:srgbClr val="C0C0C0"/>
                  </a:outerShdw>
                </a:effectLst>
              </a:rPr>
              <a:t>Consultor em Projetos Intermodais;</a:t>
            </a:r>
          </a:p>
          <a:p>
            <a:pPr algn="just" eaLnBrk="1" hangingPunct="1">
              <a:buFontTx/>
              <a:buChar char="-"/>
              <a:defRPr/>
            </a:pPr>
            <a:r>
              <a:rPr lang="pt-BR" i="1" dirty="0" smtClean="0">
                <a:solidFill>
                  <a:srgbClr val="000099"/>
                </a:solidFill>
                <a:effectLst>
                  <a:outerShdw blurRad="38100" dist="38100" dir="2700000" algn="tl">
                    <a:srgbClr val="C0C0C0"/>
                  </a:outerShdw>
                </a:effectLst>
              </a:rPr>
              <a:t>Executivo da Rede Ferroviária Federal (RFFSA) trabalhando nas áreas implantação, manutenção, projetos e operação ferroviária na CBTU e na Superintendência Regional de Juiz de Fora (SR-3), trecho da Malha Sudeste (Rio de Janeiro, São Paulo e Minas Gerais)</a:t>
            </a:r>
          </a:p>
          <a:p>
            <a:pPr algn="just" eaLnBrk="1" hangingPunct="1">
              <a:buFontTx/>
              <a:buChar char="-"/>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6148"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6149"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505075"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6"/>
          <p:cNvSpPr>
            <a:spLocks noGrp="1"/>
          </p:cNvSpPr>
          <p:nvPr>
            <p:ph type="sldNum" sz="quarter" idx="12"/>
          </p:nvPr>
        </p:nvSpPr>
        <p:spPr/>
        <p:txBody>
          <a:bodyPr/>
          <a:lstStyle/>
          <a:p>
            <a:pPr>
              <a:defRPr/>
            </a:pPr>
            <a:fld id="{577F0212-C677-4729-9172-84CD020816A5}" type="slidenum">
              <a:rPr lang="pt-BR"/>
              <a:pPr>
                <a:defRPr/>
              </a:pPr>
              <a:t>40</a:t>
            </a:fld>
            <a:endParaRPr lang="pt-BR"/>
          </a:p>
        </p:txBody>
      </p:sp>
      <p:sp>
        <p:nvSpPr>
          <p:cNvPr id="41987" name="Rectangle 2"/>
          <p:cNvSpPr>
            <a:spLocks noGrp="1" noChangeArrowheads="1"/>
          </p:cNvSpPr>
          <p:nvPr>
            <p:ph type="title"/>
          </p:nvPr>
        </p:nvSpPr>
        <p:spPr>
          <a:xfrm>
            <a:off x="990600" y="333375"/>
            <a:ext cx="8667750" cy="503238"/>
          </a:xfrm>
        </p:spPr>
        <p:txBody>
          <a:bodyPr/>
          <a:lstStyle/>
          <a:p>
            <a:pPr algn="ctr" eaLnBrk="1" hangingPunct="1"/>
            <a:r>
              <a:rPr lang="pt-BR" sz="2800" smtClean="0">
                <a:solidFill>
                  <a:srgbClr val="FF0000"/>
                </a:solidFill>
              </a:rPr>
              <a:t>TERMINAL INTERMODAL</a:t>
            </a:r>
            <a:br>
              <a:rPr lang="pt-BR" sz="2800" smtClean="0">
                <a:solidFill>
                  <a:srgbClr val="FF0000"/>
                </a:solidFill>
              </a:rPr>
            </a:br>
            <a:r>
              <a:rPr lang="pt-BR" sz="2800" smtClean="0">
                <a:solidFill>
                  <a:srgbClr val="FF0000"/>
                </a:solidFill>
              </a:rPr>
              <a:t>FERROVIA x PORTO</a:t>
            </a:r>
          </a:p>
        </p:txBody>
      </p:sp>
      <p:sp>
        <p:nvSpPr>
          <p:cNvPr id="236548" name="Text Box 4"/>
          <p:cNvSpPr txBox="1">
            <a:spLocks noChangeArrowheads="1"/>
          </p:cNvSpPr>
          <p:nvPr/>
        </p:nvSpPr>
        <p:spPr bwMode="auto">
          <a:xfrm>
            <a:off x="1676400" y="5638800"/>
            <a:ext cx="6019800" cy="1200150"/>
          </a:xfrm>
          <a:prstGeom prst="rect">
            <a:avLst/>
          </a:prstGeom>
          <a:noFill/>
          <a:ln w="9525">
            <a:noFill/>
            <a:miter lim="800000"/>
            <a:headEnd/>
            <a:tailEnd/>
          </a:ln>
          <a:effectLst/>
        </p:spPr>
        <p:txBody>
          <a:bodyPr>
            <a:spAutoFit/>
          </a:bodyPr>
          <a:lstStyle/>
          <a:p>
            <a:pPr algn="ctr">
              <a:defRPr/>
            </a:pPr>
            <a:r>
              <a:rPr lang="pt-BR" sz="2400" b="1" i="1" dirty="0">
                <a:solidFill>
                  <a:srgbClr val="FF0000"/>
                </a:solidFill>
                <a:effectLst>
                  <a:outerShdw blurRad="38100" dist="38100" dir="2700000" algn="tl">
                    <a:srgbClr val="C0C0C0"/>
                  </a:outerShdw>
                </a:effectLst>
              </a:rPr>
              <a:t>Viabilizar o </a:t>
            </a:r>
            <a:r>
              <a:rPr lang="pt-BR" sz="2400" b="1" i="1" dirty="0" err="1">
                <a:solidFill>
                  <a:srgbClr val="FF0000"/>
                </a:solidFill>
                <a:effectLst>
                  <a:outerShdw blurRad="38100" dist="38100" dir="2700000" algn="tl">
                    <a:srgbClr val="C0C0C0"/>
                  </a:outerShdw>
                </a:effectLst>
              </a:rPr>
              <a:t>Intermodalismo</a:t>
            </a:r>
            <a:endParaRPr lang="pt-BR" sz="2400" b="1" i="1" dirty="0">
              <a:solidFill>
                <a:srgbClr val="FF0000"/>
              </a:solidFill>
              <a:effectLst>
                <a:outerShdw blurRad="38100" dist="38100" dir="2700000" algn="tl">
                  <a:srgbClr val="C0C0C0"/>
                </a:outerShdw>
              </a:effectLst>
            </a:endParaRPr>
          </a:p>
          <a:p>
            <a:pPr algn="ctr">
              <a:defRPr/>
            </a:pPr>
            <a:r>
              <a:rPr lang="pt-BR" sz="2400" b="1" i="1" dirty="0">
                <a:solidFill>
                  <a:srgbClr val="FF0000"/>
                </a:solidFill>
                <a:effectLst>
                  <a:outerShdw blurRad="38100" dist="38100" dir="2700000" algn="tl">
                    <a:srgbClr val="C0C0C0"/>
                  </a:outerShdw>
                </a:effectLst>
              </a:rPr>
              <a:t>(integração ferrovias, rodovias, hidrovias</a:t>
            </a:r>
          </a:p>
          <a:p>
            <a:pPr algn="ctr">
              <a:defRPr/>
            </a:pPr>
            <a:r>
              <a:rPr lang="pt-BR" sz="2400" b="1" i="1" dirty="0">
                <a:solidFill>
                  <a:srgbClr val="FF0000"/>
                </a:solidFill>
                <a:effectLst>
                  <a:outerShdw blurRad="38100" dist="38100" dir="2700000" algn="tl">
                    <a:srgbClr val="C0C0C0"/>
                  </a:outerShdw>
                </a:effectLst>
              </a:rPr>
              <a:t> navegação de longo curso e cabotagem)</a:t>
            </a:r>
          </a:p>
        </p:txBody>
      </p:sp>
      <p:sp>
        <p:nvSpPr>
          <p:cNvPr id="41989" name="Rectangle 5"/>
          <p:cNvSpPr>
            <a:spLocks noChangeArrowheads="1"/>
          </p:cNvSpPr>
          <p:nvPr/>
        </p:nvSpPr>
        <p:spPr bwMode="auto">
          <a:xfrm>
            <a:off x="2147888" y="1347788"/>
            <a:ext cx="9906000" cy="0"/>
          </a:xfrm>
          <a:prstGeom prst="rect">
            <a:avLst/>
          </a:prstGeom>
          <a:noFill/>
          <a:ln w="9525">
            <a:noFill/>
            <a:miter lim="800000"/>
            <a:headEnd/>
            <a:tailEnd/>
          </a:ln>
        </p:spPr>
        <p:txBody>
          <a:bodyPr>
            <a:spAutoFit/>
          </a:bodyPr>
          <a:lstStyle/>
          <a:p>
            <a:endParaRPr lang="pt-BR"/>
          </a:p>
        </p:txBody>
      </p:sp>
      <p:pic>
        <p:nvPicPr>
          <p:cNvPr id="41990" name="Picture 11"/>
          <p:cNvPicPr>
            <a:picLocks noChangeAspect="1" noChangeArrowheads="1"/>
          </p:cNvPicPr>
          <p:nvPr/>
        </p:nvPicPr>
        <p:blipFill>
          <a:blip r:embed="rId2" cstate="print"/>
          <a:srcRect/>
          <a:stretch>
            <a:fillRect/>
          </a:stretch>
        </p:blipFill>
        <p:spPr bwMode="auto">
          <a:xfrm>
            <a:off x="2524125" y="2786063"/>
            <a:ext cx="4257675" cy="295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p:cNvSpPr>
            <a:spLocks noGrp="1"/>
          </p:cNvSpPr>
          <p:nvPr>
            <p:ph type="title"/>
          </p:nvPr>
        </p:nvSpPr>
        <p:spPr>
          <a:xfrm>
            <a:off x="952500" y="0"/>
            <a:ext cx="8667750" cy="1143000"/>
          </a:xfrm>
        </p:spPr>
        <p:txBody>
          <a:bodyPr/>
          <a:lstStyle/>
          <a:p>
            <a:pPr algn="ctr"/>
            <a:r>
              <a:rPr lang="pt-BR" smtClean="0"/>
              <a:t>TERMINAL INTERMODAL</a:t>
            </a:r>
            <a:br>
              <a:rPr lang="pt-BR" smtClean="0"/>
            </a:br>
            <a:r>
              <a:rPr lang="pt-BR" smtClean="0"/>
              <a:t>RODOVIA X HIDROVIA</a:t>
            </a:r>
          </a:p>
        </p:txBody>
      </p:sp>
      <p:sp>
        <p:nvSpPr>
          <p:cNvPr id="5" name="Espaço Reservado para Número de Slide 4"/>
          <p:cNvSpPr>
            <a:spLocks noGrp="1"/>
          </p:cNvSpPr>
          <p:nvPr>
            <p:ph type="sldNum" sz="quarter" idx="12"/>
          </p:nvPr>
        </p:nvSpPr>
        <p:spPr/>
        <p:txBody>
          <a:bodyPr/>
          <a:lstStyle/>
          <a:p>
            <a:pPr>
              <a:defRPr/>
            </a:pPr>
            <a:fld id="{89727E08-E60D-414C-B76A-0F850AACAC91}" type="slidenum">
              <a:rPr lang="pt-BR" smtClean="0"/>
              <a:pPr>
                <a:defRPr/>
              </a:pPr>
              <a:t>41</a:t>
            </a:fld>
            <a:endParaRPr lang="pt-BR"/>
          </a:p>
        </p:txBody>
      </p:sp>
      <p:pic>
        <p:nvPicPr>
          <p:cNvPr id="43012" name="Picture 2" descr="D:\Users\pc\Desktop\ufmt\Imagem\Logistica 5.jpg"/>
          <p:cNvPicPr>
            <a:picLocks noGrp="1" noChangeAspect="1" noChangeArrowheads="1"/>
          </p:cNvPicPr>
          <p:nvPr>
            <p:ph sz="half" idx="1"/>
          </p:nvPr>
        </p:nvPicPr>
        <p:blipFill>
          <a:blip r:embed="rId2" cstate="print"/>
          <a:srcRect/>
          <a:stretch>
            <a:fillRect/>
          </a:stretch>
        </p:blipFill>
        <p:spPr>
          <a:xfrm>
            <a:off x="990600" y="1500188"/>
            <a:ext cx="7605713" cy="5143500"/>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a:xfrm>
            <a:off x="452438" y="0"/>
            <a:ext cx="8667750" cy="642938"/>
          </a:xfrm>
        </p:spPr>
        <p:txBody>
          <a:bodyPr/>
          <a:lstStyle/>
          <a:p>
            <a:r>
              <a:rPr lang="pt-BR" smtClean="0"/>
              <a:t>Navio Panamax- Transporte Marítimo</a:t>
            </a:r>
          </a:p>
        </p:txBody>
      </p:sp>
      <p:sp>
        <p:nvSpPr>
          <p:cNvPr id="4" name="Espaço Reservado para Número de Slide 3"/>
          <p:cNvSpPr>
            <a:spLocks noGrp="1"/>
          </p:cNvSpPr>
          <p:nvPr>
            <p:ph type="sldNum" sz="quarter" idx="12"/>
          </p:nvPr>
        </p:nvSpPr>
        <p:spPr/>
        <p:txBody>
          <a:bodyPr/>
          <a:lstStyle/>
          <a:p>
            <a:pPr>
              <a:defRPr/>
            </a:pPr>
            <a:fld id="{05101EB6-3528-4F77-B0DB-892A6706B5A7}" type="slidenum">
              <a:rPr lang="pt-BR" smtClean="0"/>
              <a:pPr>
                <a:defRPr/>
              </a:pPr>
              <a:t>42</a:t>
            </a:fld>
            <a:endParaRPr lang="pt-BR"/>
          </a:p>
        </p:txBody>
      </p:sp>
      <p:pic>
        <p:nvPicPr>
          <p:cNvPr id="44036" name="Picture 2" descr="D:\Users\pc\Desktop\soja.jpg"/>
          <p:cNvPicPr>
            <a:picLocks noGrp="1" noChangeAspect="1" noChangeArrowheads="1"/>
          </p:cNvPicPr>
          <p:nvPr>
            <p:ph idx="1"/>
          </p:nvPr>
        </p:nvPicPr>
        <p:blipFill>
          <a:blip r:embed="rId2" cstate="print"/>
          <a:srcRect/>
          <a:stretch>
            <a:fillRect/>
          </a:stretch>
        </p:blipFill>
        <p:spPr>
          <a:xfrm>
            <a:off x="1595438" y="571500"/>
            <a:ext cx="6858000" cy="628650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0" y="0"/>
            <a:ext cx="9906000" cy="1143000"/>
          </a:xfrm>
        </p:spPr>
        <p:txBody>
          <a:bodyPr/>
          <a:lstStyle/>
          <a:p>
            <a:pPr algn="ctr"/>
            <a:r>
              <a:rPr lang="pt-BR" smtClean="0"/>
              <a:t/>
            </a:r>
            <a:br>
              <a:rPr lang="pt-BR" smtClean="0"/>
            </a:br>
            <a:r>
              <a:rPr lang="pt-BR" smtClean="0"/>
              <a:t>INVESTIMENTO MODAL PORTUÁRIO</a:t>
            </a:r>
          </a:p>
        </p:txBody>
      </p:sp>
      <p:sp>
        <p:nvSpPr>
          <p:cNvPr id="45059" name="Espaço Reservado para Conteúdo 2"/>
          <p:cNvSpPr>
            <a:spLocks noGrp="1"/>
          </p:cNvSpPr>
          <p:nvPr>
            <p:ph sz="half" idx="1"/>
          </p:nvPr>
        </p:nvSpPr>
        <p:spPr>
          <a:xfrm>
            <a:off x="238125" y="2362200"/>
            <a:ext cx="8929688" cy="4281488"/>
          </a:xfrm>
        </p:spPr>
        <p:txBody>
          <a:bodyPr/>
          <a:lstStyle/>
          <a:p>
            <a:r>
              <a:rPr lang="pt-BR" smtClean="0"/>
              <a:t>Como o setor gera bastante divisa com a entrada de dólares para a nossa Balança Comercial, urge o investimento no setor portuário, como por exemplo, tanto em portos fluviais como portos marítimos, sendo o projeto mais importante, o novo corredor de exportação da Estação de Transbordo de Carga de Miritituba (PA) – </a:t>
            </a:r>
            <a:r>
              <a:rPr lang="pt-BR" b="1" smtClean="0"/>
              <a:t>Porto Fluvial </a:t>
            </a:r>
            <a:r>
              <a:rPr lang="pt-BR" smtClean="0"/>
              <a:t>até o Porto de Santana (AP) – </a:t>
            </a:r>
            <a:r>
              <a:rPr lang="pt-BR" b="1" smtClean="0"/>
              <a:t>Porto Marítimo</a:t>
            </a:r>
            <a:r>
              <a:rPr lang="pt-BR" smtClean="0"/>
              <a:t>, escoando a produção da região Norte do Mato Grosso, pela Hidrovia do Rio Tapajós.</a:t>
            </a:r>
          </a:p>
        </p:txBody>
      </p:sp>
      <p:sp>
        <p:nvSpPr>
          <p:cNvPr id="5" name="Espaço Reservado para Número de Slide 4"/>
          <p:cNvSpPr>
            <a:spLocks noGrp="1"/>
          </p:cNvSpPr>
          <p:nvPr>
            <p:ph type="sldNum" sz="quarter" idx="12"/>
          </p:nvPr>
        </p:nvSpPr>
        <p:spPr/>
        <p:txBody>
          <a:bodyPr/>
          <a:lstStyle/>
          <a:p>
            <a:pPr>
              <a:defRPr/>
            </a:pPr>
            <a:fld id="{F3A62E8F-DE66-43D4-AAB9-D6BF25FE7036}" type="slidenum">
              <a:rPr lang="pt-BR" smtClean="0"/>
              <a:pPr>
                <a:defRPr/>
              </a:pPr>
              <a:t>43</a:t>
            </a:fld>
            <a:endParaRPr lang="pt-B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a:xfrm>
            <a:off x="0" y="0"/>
            <a:ext cx="10096500" cy="714375"/>
          </a:xfrm>
        </p:spPr>
        <p:txBody>
          <a:bodyPr/>
          <a:lstStyle/>
          <a:p>
            <a:pPr algn="ctr"/>
            <a:r>
              <a:rPr lang="pt-BR" sz="2400" smtClean="0"/>
              <a:t/>
            </a:r>
            <a:br>
              <a:rPr lang="pt-BR" sz="2400" smtClean="0"/>
            </a:br>
            <a:r>
              <a:rPr lang="pt-BR" sz="2400" smtClean="0"/>
              <a:t> </a:t>
            </a:r>
            <a:r>
              <a:rPr lang="pt-BR" sz="2800" smtClean="0"/>
              <a:t>Corredor Exportação Miritituba (PA)- Porto Santana (AP)</a:t>
            </a:r>
          </a:p>
        </p:txBody>
      </p:sp>
      <p:sp>
        <p:nvSpPr>
          <p:cNvPr id="46083" name="Espaço Reservado para Conteúdo 2"/>
          <p:cNvSpPr>
            <a:spLocks noGrp="1"/>
          </p:cNvSpPr>
          <p:nvPr>
            <p:ph idx="1"/>
          </p:nvPr>
        </p:nvSpPr>
        <p:spPr>
          <a:xfrm>
            <a:off x="0" y="571500"/>
            <a:ext cx="9906000" cy="6286500"/>
          </a:xfrm>
        </p:spPr>
        <p:txBody>
          <a:bodyPr/>
          <a:lstStyle/>
          <a:p>
            <a:pPr>
              <a:buFont typeface="Wingdings" pitchFamily="2" charset="2"/>
              <a:buChar char="Ø"/>
            </a:pPr>
            <a:r>
              <a:rPr lang="pt-BR" sz="2400" dirty="0" smtClean="0">
                <a:solidFill>
                  <a:srgbClr val="000099"/>
                </a:solidFill>
              </a:rPr>
              <a:t>Soja in Natura </a:t>
            </a:r>
          </a:p>
          <a:p>
            <a:pPr>
              <a:buFontTx/>
              <a:buChar char="-"/>
            </a:pPr>
            <a:r>
              <a:rPr lang="pt-BR" sz="2400" dirty="0" smtClean="0">
                <a:solidFill>
                  <a:srgbClr val="FF0000"/>
                </a:solidFill>
              </a:rPr>
              <a:t>Origem: Norte Mato Grosso (MT)</a:t>
            </a:r>
          </a:p>
          <a:p>
            <a:pPr>
              <a:buFontTx/>
              <a:buChar char="-"/>
            </a:pPr>
            <a:r>
              <a:rPr lang="pt-BR" sz="2400" dirty="0" smtClean="0">
                <a:solidFill>
                  <a:srgbClr val="FF0000"/>
                </a:solidFill>
              </a:rPr>
              <a:t>Destino: </a:t>
            </a:r>
            <a:r>
              <a:rPr lang="pt-BR" sz="2400" dirty="0" err="1" smtClean="0">
                <a:solidFill>
                  <a:srgbClr val="FF0000"/>
                </a:solidFill>
              </a:rPr>
              <a:t>Miritituba</a:t>
            </a:r>
            <a:r>
              <a:rPr lang="pt-BR" sz="2400" dirty="0" smtClean="0">
                <a:solidFill>
                  <a:srgbClr val="FF0000"/>
                </a:solidFill>
              </a:rPr>
              <a:t>  (PA)</a:t>
            </a:r>
          </a:p>
          <a:p>
            <a:pPr>
              <a:buFont typeface="Wingdings" pitchFamily="2" charset="2"/>
              <a:buNone/>
            </a:pPr>
            <a:endParaRPr lang="pt-BR" sz="2400" dirty="0" smtClean="0">
              <a:solidFill>
                <a:srgbClr val="FF0000"/>
              </a:solidFill>
            </a:endParaRPr>
          </a:p>
          <a:p>
            <a:pPr>
              <a:buFont typeface="Wingdings" pitchFamily="2" charset="2"/>
              <a:buNone/>
            </a:pPr>
            <a:r>
              <a:rPr lang="pt-BR" sz="2400" dirty="0" smtClean="0">
                <a:solidFill>
                  <a:srgbClr val="FF0000"/>
                </a:solidFill>
              </a:rPr>
              <a:t>- Modal utilizado: Rodovia /</a:t>
            </a:r>
            <a:r>
              <a:rPr lang="pt-BR" sz="2400" dirty="0" err="1" smtClean="0">
                <a:solidFill>
                  <a:srgbClr val="FF0000"/>
                </a:solidFill>
              </a:rPr>
              <a:t>Bi-Trem</a:t>
            </a:r>
            <a:endParaRPr lang="pt-BR" sz="2400" dirty="0" smtClean="0">
              <a:solidFill>
                <a:srgbClr val="FF0000"/>
              </a:solidFill>
            </a:endParaRPr>
          </a:p>
          <a:p>
            <a:pPr>
              <a:buFont typeface="Wingdings" pitchFamily="2" charset="2"/>
              <a:buChar char="Ø"/>
            </a:pPr>
            <a:r>
              <a:rPr lang="pt-BR" sz="2400" dirty="0" smtClean="0">
                <a:solidFill>
                  <a:srgbClr val="000099"/>
                </a:solidFill>
              </a:rPr>
              <a:t>Soja in Natura</a:t>
            </a:r>
          </a:p>
          <a:p>
            <a:pPr>
              <a:buFontTx/>
              <a:buChar char="-"/>
            </a:pPr>
            <a:r>
              <a:rPr lang="pt-BR" sz="2400" dirty="0" smtClean="0">
                <a:solidFill>
                  <a:srgbClr val="FF0000"/>
                </a:solidFill>
              </a:rPr>
              <a:t>Origem: </a:t>
            </a:r>
            <a:r>
              <a:rPr lang="pt-BR" sz="2400" dirty="0" err="1" smtClean="0">
                <a:solidFill>
                  <a:srgbClr val="FF0000"/>
                </a:solidFill>
              </a:rPr>
              <a:t>Miritituba</a:t>
            </a:r>
            <a:r>
              <a:rPr lang="pt-BR" sz="2400" dirty="0" smtClean="0">
                <a:solidFill>
                  <a:srgbClr val="FF0000"/>
                </a:solidFill>
              </a:rPr>
              <a:t> (PA)</a:t>
            </a:r>
          </a:p>
          <a:p>
            <a:pPr>
              <a:buFontTx/>
              <a:buChar char="-"/>
            </a:pPr>
            <a:r>
              <a:rPr lang="pt-BR" sz="2400" dirty="0" smtClean="0">
                <a:solidFill>
                  <a:srgbClr val="FF0000"/>
                </a:solidFill>
              </a:rPr>
              <a:t>Destino: Porto Santana (AP)  </a:t>
            </a:r>
          </a:p>
          <a:p>
            <a:pPr>
              <a:buFontTx/>
              <a:buChar char="-"/>
            </a:pPr>
            <a:r>
              <a:rPr lang="pt-BR" sz="2400" dirty="0" smtClean="0">
                <a:solidFill>
                  <a:srgbClr val="FF0000"/>
                </a:solidFill>
              </a:rPr>
              <a:t>Modal utilizado: Hidrovia/ Barcaça</a:t>
            </a:r>
          </a:p>
          <a:p>
            <a:pPr>
              <a:buFont typeface="Wingdings" pitchFamily="2" charset="2"/>
              <a:buChar char="Ø"/>
            </a:pPr>
            <a:r>
              <a:rPr lang="pt-BR" sz="2400" dirty="0" smtClean="0">
                <a:solidFill>
                  <a:srgbClr val="000099"/>
                </a:solidFill>
              </a:rPr>
              <a:t>Soja in Natura, Óleo (*) e Farelo de Soja (*)</a:t>
            </a:r>
          </a:p>
          <a:p>
            <a:pPr>
              <a:buFontTx/>
              <a:buChar char="-"/>
            </a:pPr>
            <a:r>
              <a:rPr lang="pt-BR" sz="2400" dirty="0" smtClean="0">
                <a:solidFill>
                  <a:srgbClr val="FF0000"/>
                </a:solidFill>
              </a:rPr>
              <a:t>Origem: Porto Santana (AP)</a:t>
            </a:r>
          </a:p>
          <a:p>
            <a:pPr>
              <a:buFontTx/>
              <a:buChar char="-"/>
            </a:pPr>
            <a:r>
              <a:rPr lang="pt-BR" sz="2400" dirty="0" smtClean="0">
                <a:solidFill>
                  <a:srgbClr val="FF0000"/>
                </a:solidFill>
              </a:rPr>
              <a:t>Destino: Portos Mundiais</a:t>
            </a:r>
          </a:p>
          <a:p>
            <a:pPr>
              <a:buFontTx/>
              <a:buChar char="-"/>
            </a:pPr>
            <a:r>
              <a:rPr lang="pt-BR" sz="2400" dirty="0" smtClean="0">
                <a:solidFill>
                  <a:srgbClr val="FF0000"/>
                </a:solidFill>
              </a:rPr>
              <a:t>Modal utilizado: Marítimo/ Navios </a:t>
            </a:r>
            <a:r>
              <a:rPr lang="pt-BR" sz="2400" b="1" i="1" dirty="0" err="1" smtClean="0">
                <a:solidFill>
                  <a:srgbClr val="FF0000"/>
                </a:solidFill>
              </a:rPr>
              <a:t>Panamax</a:t>
            </a:r>
            <a:r>
              <a:rPr lang="pt-BR" sz="2400" dirty="0" smtClean="0">
                <a:solidFill>
                  <a:srgbClr val="FF0000"/>
                </a:solidFill>
              </a:rPr>
              <a:t> ou</a:t>
            </a:r>
            <a:r>
              <a:rPr lang="pt-BR" sz="2400" b="1" i="1" dirty="0" smtClean="0">
                <a:solidFill>
                  <a:srgbClr val="FF0000"/>
                </a:solidFill>
              </a:rPr>
              <a:t> </a:t>
            </a:r>
            <a:r>
              <a:rPr lang="pt-BR" sz="2400" dirty="0" smtClean="0">
                <a:solidFill>
                  <a:srgbClr val="FF0000"/>
                </a:solidFill>
              </a:rPr>
              <a:t> </a:t>
            </a:r>
            <a:r>
              <a:rPr lang="pt-BR" sz="2400" b="1" i="1" dirty="0" err="1" smtClean="0">
                <a:solidFill>
                  <a:srgbClr val="FF0000"/>
                </a:solidFill>
              </a:rPr>
              <a:t>Capesize</a:t>
            </a:r>
            <a:endParaRPr lang="pt-BR" sz="2400" b="1" i="1" dirty="0" smtClean="0">
              <a:solidFill>
                <a:srgbClr val="FF0000"/>
              </a:solidFill>
            </a:endParaRPr>
          </a:p>
          <a:p>
            <a:pPr>
              <a:buFont typeface="Wingdings" pitchFamily="2" charset="2"/>
              <a:buNone/>
            </a:pPr>
            <a:r>
              <a:rPr lang="pt-BR" sz="2000" b="1" dirty="0" smtClean="0">
                <a:solidFill>
                  <a:srgbClr val="000099"/>
                </a:solidFill>
              </a:rPr>
              <a:t>(*) </a:t>
            </a:r>
            <a:r>
              <a:rPr lang="pt-BR" sz="2000" b="1" dirty="0" smtClean="0">
                <a:solidFill>
                  <a:srgbClr val="00B050"/>
                </a:solidFill>
              </a:rPr>
              <a:t>Provavelmente será implantado uma esmagadora </a:t>
            </a:r>
            <a:r>
              <a:rPr lang="pt-BR" sz="2000" b="1" dirty="0" smtClean="0">
                <a:solidFill>
                  <a:srgbClr val="00B050"/>
                </a:solidFill>
              </a:rPr>
              <a:t>no </a:t>
            </a:r>
            <a:r>
              <a:rPr lang="pt-BR" sz="2000" b="1" dirty="0" smtClean="0">
                <a:solidFill>
                  <a:srgbClr val="0070C0"/>
                </a:solidFill>
              </a:rPr>
              <a:t>Porto Santana (AP)</a:t>
            </a:r>
            <a:endParaRPr lang="pt-BR" sz="2000" b="1" dirty="0" smtClean="0">
              <a:solidFill>
                <a:srgbClr val="0070C0"/>
              </a:solidFill>
            </a:endParaRPr>
          </a:p>
          <a:p>
            <a:pPr>
              <a:buFontTx/>
              <a:buChar char="-"/>
            </a:pPr>
            <a:endParaRPr lang="pt-BR" sz="2400" dirty="0" smtClean="0">
              <a:solidFill>
                <a:srgbClr val="FF0000"/>
              </a:solidFill>
            </a:endParaRPr>
          </a:p>
          <a:p>
            <a:pPr>
              <a:buFontTx/>
              <a:buChar char="-"/>
            </a:pPr>
            <a:endParaRPr lang="pt-BR" dirty="0" smtClean="0">
              <a:solidFill>
                <a:srgbClr val="000099"/>
              </a:solidFill>
            </a:endParaRPr>
          </a:p>
          <a:p>
            <a:pPr>
              <a:buFont typeface="Wingdings" pitchFamily="2" charset="2"/>
              <a:buNone/>
            </a:pPr>
            <a:endParaRPr lang="pt-BR" dirty="0" smtClean="0">
              <a:solidFill>
                <a:srgbClr val="000099"/>
              </a:solidFill>
            </a:endParaRPr>
          </a:p>
          <a:p>
            <a:pPr>
              <a:buFont typeface="Wingdings" pitchFamily="2" charset="2"/>
              <a:buNone/>
            </a:pPr>
            <a:endParaRPr lang="pt-BR" dirty="0" smtClean="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1"/>
          <p:cNvSpPr>
            <a:spLocks noGrp="1"/>
          </p:cNvSpPr>
          <p:nvPr>
            <p:ph type="title"/>
          </p:nvPr>
        </p:nvSpPr>
        <p:spPr>
          <a:xfrm>
            <a:off x="0" y="0"/>
            <a:ext cx="9739313" cy="571500"/>
          </a:xfrm>
        </p:spPr>
        <p:txBody>
          <a:bodyPr/>
          <a:lstStyle/>
          <a:p>
            <a:pPr algn="ctr"/>
            <a:r>
              <a:rPr lang="pt-BR" sz="3200" smtClean="0"/>
              <a:t>Estação Transbordo de Carga (ETC) de Miritituba </a:t>
            </a:r>
          </a:p>
        </p:txBody>
      </p:sp>
      <p:sp>
        <p:nvSpPr>
          <p:cNvPr id="3" name="Espaço Reservado para Conteúdo 2"/>
          <p:cNvSpPr>
            <a:spLocks noGrp="1"/>
          </p:cNvSpPr>
          <p:nvPr>
            <p:ph idx="1"/>
          </p:nvPr>
        </p:nvSpPr>
        <p:spPr>
          <a:xfrm>
            <a:off x="0" y="642938"/>
            <a:ext cx="9658350" cy="6215062"/>
          </a:xfrm>
        </p:spPr>
        <p:txBody>
          <a:bodyPr/>
          <a:lstStyle/>
          <a:p>
            <a:pPr>
              <a:defRPr/>
            </a:pPr>
            <a:r>
              <a:rPr lang="pt-BR" dirty="0" smtClean="0"/>
              <a:t>A Estação de Transbordo de Carga (ETC) de </a:t>
            </a:r>
            <a:r>
              <a:rPr lang="pt-BR" dirty="0" err="1" smtClean="0"/>
              <a:t>Miritituba</a:t>
            </a:r>
            <a:r>
              <a:rPr lang="pt-BR" dirty="0" smtClean="0"/>
              <a:t>, possui 8 (oito) ETC, apenas a </a:t>
            </a:r>
            <a:r>
              <a:rPr lang="pt-BR" dirty="0" smtClean="0">
                <a:solidFill>
                  <a:srgbClr val="FF0000"/>
                </a:solidFill>
              </a:rPr>
              <a:t>Bunge</a:t>
            </a:r>
            <a:r>
              <a:rPr lang="pt-BR" dirty="0" smtClean="0"/>
              <a:t> está construindo, as demais estão em fase licenciamento ambiental:</a:t>
            </a:r>
          </a:p>
          <a:p>
            <a:pPr>
              <a:buFont typeface="Wingdings" pitchFamily="2" charset="2"/>
              <a:buNone/>
              <a:defRPr/>
            </a:pPr>
            <a:endParaRPr lang="pt-BR" dirty="0" smtClean="0"/>
          </a:p>
          <a:p>
            <a:pPr marL="514350" indent="-514350">
              <a:buFont typeface="Wingdings" pitchFamily="2" charset="2"/>
              <a:buNone/>
              <a:defRPr/>
            </a:pPr>
            <a:r>
              <a:rPr lang="pt-BR" dirty="0" smtClean="0">
                <a:solidFill>
                  <a:srgbClr val="FF0000"/>
                </a:solidFill>
              </a:rPr>
              <a:t>(1) Bunge (inaugurado pela Presidenta Dilma em 25/04/14);</a:t>
            </a:r>
          </a:p>
          <a:p>
            <a:pPr marL="457200" indent="-457200">
              <a:buFont typeface="Wingdings" pitchFamily="2" charset="2"/>
              <a:buNone/>
              <a:defRPr/>
            </a:pPr>
            <a:r>
              <a:rPr lang="pt-BR" dirty="0" smtClean="0"/>
              <a:t>(2) Cargill;</a:t>
            </a:r>
          </a:p>
          <a:p>
            <a:pPr>
              <a:buFont typeface="Wingdings" pitchFamily="2" charset="2"/>
              <a:buNone/>
              <a:defRPr/>
            </a:pPr>
            <a:r>
              <a:rPr lang="pt-BR" dirty="0" smtClean="0"/>
              <a:t>(3) Hidrovias do Brasil;</a:t>
            </a:r>
          </a:p>
          <a:p>
            <a:pPr>
              <a:buFont typeface="Wingdings" pitchFamily="2" charset="2"/>
              <a:buNone/>
              <a:defRPr/>
            </a:pPr>
            <a:r>
              <a:rPr lang="pt-BR" dirty="0" smtClean="0"/>
              <a:t>(4) </a:t>
            </a:r>
            <a:r>
              <a:rPr lang="pt-BR" dirty="0" err="1" smtClean="0"/>
              <a:t>Unirios</a:t>
            </a:r>
            <a:r>
              <a:rPr lang="pt-BR" dirty="0" smtClean="0"/>
              <a:t>;</a:t>
            </a:r>
          </a:p>
          <a:p>
            <a:pPr>
              <a:buFont typeface="Wingdings" pitchFamily="2" charset="2"/>
              <a:buNone/>
              <a:defRPr/>
            </a:pPr>
            <a:r>
              <a:rPr lang="pt-BR" dirty="0" smtClean="0"/>
              <a:t>(5) </a:t>
            </a:r>
            <a:r>
              <a:rPr lang="pt-BR" dirty="0" err="1" smtClean="0"/>
              <a:t>Reicon</a:t>
            </a:r>
            <a:r>
              <a:rPr lang="pt-BR" dirty="0" smtClean="0"/>
              <a:t>;</a:t>
            </a:r>
          </a:p>
          <a:p>
            <a:pPr>
              <a:buFont typeface="Wingdings" pitchFamily="2" charset="2"/>
              <a:buNone/>
              <a:defRPr/>
            </a:pPr>
            <a:r>
              <a:rPr lang="pt-BR" dirty="0" smtClean="0"/>
              <a:t>(6) </a:t>
            </a:r>
            <a:r>
              <a:rPr lang="pt-BR" dirty="0" err="1" smtClean="0"/>
              <a:t>Chibatão</a:t>
            </a:r>
            <a:r>
              <a:rPr lang="pt-BR" dirty="0" smtClean="0"/>
              <a:t> Navegação;</a:t>
            </a:r>
          </a:p>
          <a:p>
            <a:pPr>
              <a:buFont typeface="Wingdings" pitchFamily="2" charset="2"/>
              <a:buNone/>
              <a:defRPr/>
            </a:pPr>
            <a:r>
              <a:rPr lang="pt-BR" dirty="0" smtClean="0"/>
              <a:t>(7) </a:t>
            </a:r>
            <a:r>
              <a:rPr lang="pt-BR" dirty="0" err="1" smtClean="0"/>
              <a:t>Cianport</a:t>
            </a:r>
            <a:r>
              <a:rPr lang="pt-BR" dirty="0" smtClean="0"/>
              <a:t> (</a:t>
            </a:r>
            <a:r>
              <a:rPr lang="pt-BR" dirty="0" err="1" smtClean="0"/>
              <a:t>joint</a:t>
            </a:r>
            <a:r>
              <a:rPr lang="pt-BR" dirty="0" smtClean="0"/>
              <a:t> </a:t>
            </a:r>
            <a:r>
              <a:rPr lang="pt-BR" dirty="0" err="1" smtClean="0"/>
              <a:t>venture</a:t>
            </a:r>
            <a:r>
              <a:rPr lang="pt-BR" dirty="0" smtClean="0"/>
              <a:t> da </a:t>
            </a:r>
            <a:r>
              <a:rPr lang="pt-BR" dirty="0" err="1" smtClean="0"/>
              <a:t>Agrosoja</a:t>
            </a:r>
            <a:r>
              <a:rPr lang="pt-BR" dirty="0" smtClean="0"/>
              <a:t> e </a:t>
            </a:r>
            <a:r>
              <a:rPr lang="pt-BR" dirty="0" err="1" smtClean="0"/>
              <a:t>Fiagril</a:t>
            </a:r>
            <a:r>
              <a:rPr lang="pt-BR" dirty="0" smtClean="0"/>
              <a:t>);</a:t>
            </a:r>
          </a:p>
          <a:p>
            <a:pPr>
              <a:buFont typeface="Wingdings" pitchFamily="2" charset="2"/>
              <a:buNone/>
              <a:defRPr/>
            </a:pPr>
            <a:r>
              <a:rPr lang="pt-BR" dirty="0" smtClean="0"/>
              <a:t>(8) </a:t>
            </a:r>
            <a:r>
              <a:rPr lang="pt-BR" dirty="0" err="1" smtClean="0"/>
              <a:t>Brick</a:t>
            </a:r>
            <a:r>
              <a:rPr lang="pt-BR" dirty="0" smtClean="0"/>
              <a:t> Logística</a:t>
            </a:r>
          </a:p>
          <a:p>
            <a:pPr>
              <a:buFont typeface="Wingdings" pitchFamily="2" charset="2"/>
              <a:buNone/>
              <a:defRPr/>
            </a:pPr>
            <a:endParaRPr lang="pt-B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8538062B-ED48-41CB-A710-306170DC1A14}" type="slidenum">
              <a:rPr lang="pt-BR"/>
              <a:pPr>
                <a:defRPr/>
              </a:pPr>
              <a:t>46</a:t>
            </a:fld>
            <a:endParaRPr lang="pt-BR"/>
          </a:p>
        </p:txBody>
      </p:sp>
      <p:sp>
        <p:nvSpPr>
          <p:cNvPr id="48131" name="Rectangle 2"/>
          <p:cNvSpPr>
            <a:spLocks noGrp="1" noChangeArrowheads="1"/>
          </p:cNvSpPr>
          <p:nvPr>
            <p:ph type="title"/>
          </p:nvPr>
        </p:nvSpPr>
        <p:spPr>
          <a:xfrm>
            <a:off x="0" y="0"/>
            <a:ext cx="9658350" cy="836613"/>
          </a:xfrm>
        </p:spPr>
        <p:txBody>
          <a:bodyPr/>
          <a:lstStyle/>
          <a:p>
            <a:pPr algn="ctr" eaLnBrk="1" hangingPunct="1"/>
            <a:r>
              <a:rPr lang="pt-BR" sz="2800" smtClean="0">
                <a:solidFill>
                  <a:srgbClr val="FF0000"/>
                </a:solidFill>
              </a:rPr>
              <a:t>Terminal de Miritituba (PA)</a:t>
            </a:r>
            <a:br>
              <a:rPr lang="pt-BR" sz="2800" smtClean="0">
                <a:solidFill>
                  <a:srgbClr val="FF0000"/>
                </a:solidFill>
              </a:rPr>
            </a:br>
            <a:r>
              <a:rPr lang="pt-BR" sz="2800" smtClean="0">
                <a:solidFill>
                  <a:srgbClr val="FF0000"/>
                </a:solidFill>
              </a:rPr>
              <a:t>  Estação Transbordo Carga (ETC)</a:t>
            </a:r>
          </a:p>
        </p:txBody>
      </p:sp>
      <p:sp>
        <p:nvSpPr>
          <p:cNvPr id="130051" name="Rectangle 3"/>
          <p:cNvSpPr>
            <a:spLocks noGrp="1" noChangeArrowheads="1"/>
          </p:cNvSpPr>
          <p:nvPr>
            <p:ph type="body" idx="1"/>
          </p:nvPr>
        </p:nvSpPr>
        <p:spPr>
          <a:xfrm>
            <a:off x="152400" y="1268413"/>
            <a:ext cx="9505950" cy="5437187"/>
          </a:xfrm>
        </p:spPr>
        <p:txBody>
          <a:bodyPr/>
          <a:lstStyle/>
          <a:p>
            <a:pPr eaLnBrk="1" hangingPunct="1">
              <a:buFontTx/>
              <a:buNone/>
              <a:defRPr/>
            </a:pPr>
            <a:endParaRPr lang="pt-BR" sz="1800" b="1" dirty="0" smtClean="0">
              <a:solidFill>
                <a:srgbClr val="FF0000"/>
              </a:solidFill>
              <a:effectLst>
                <a:outerShdw blurRad="38100" dist="38100" dir="2700000" algn="tl">
                  <a:srgbClr val="C0C0C0"/>
                </a:outerShdw>
              </a:effectLst>
            </a:endParaRPr>
          </a:p>
          <a:p>
            <a:pPr eaLnBrk="1" hangingPunct="1">
              <a:buFontTx/>
              <a:buChar char="-"/>
              <a:defRPr/>
            </a:pPr>
            <a:endParaRPr lang="pt-BR" sz="1800" b="1" dirty="0" smtClean="0">
              <a:solidFill>
                <a:srgbClr val="FF0000"/>
              </a:solidFill>
              <a:effectLst>
                <a:outerShdw blurRad="38100" dist="38100" dir="2700000" algn="tl">
                  <a:srgbClr val="C0C0C0"/>
                </a:outerShdw>
              </a:effectLst>
            </a:endParaRPr>
          </a:p>
          <a:p>
            <a:pPr eaLnBrk="1" hangingPunct="1">
              <a:buFontTx/>
              <a:buChar char="-"/>
              <a:defRPr/>
            </a:pPr>
            <a:endParaRPr lang="pt-BR" sz="1800" b="1" dirty="0" smtClean="0">
              <a:solidFill>
                <a:srgbClr val="FF0000"/>
              </a:solidFill>
              <a:effectLst>
                <a:outerShdw blurRad="38100" dist="38100" dir="2700000" algn="tl">
                  <a:srgbClr val="C0C0C0"/>
                </a:outerShdw>
              </a:effectLst>
            </a:endParaRPr>
          </a:p>
        </p:txBody>
      </p:sp>
      <p:pic>
        <p:nvPicPr>
          <p:cNvPr id="48133" name="Picture 5" descr="K:\visão 1.jpg"/>
          <p:cNvPicPr>
            <a:picLocks noChangeAspect="1" noChangeArrowheads="1"/>
          </p:cNvPicPr>
          <p:nvPr/>
        </p:nvPicPr>
        <p:blipFill>
          <a:blip r:embed="rId2" cstate="print"/>
          <a:srcRect/>
          <a:stretch>
            <a:fillRect/>
          </a:stretch>
        </p:blipFill>
        <p:spPr bwMode="auto">
          <a:xfrm>
            <a:off x="0" y="908050"/>
            <a:ext cx="9906000"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a:defRPr/>
            </a:pPr>
            <a:fld id="{6C58833C-F2DB-4094-AD75-9C6E1B7A2478}" type="slidenum">
              <a:rPr lang="pt-BR" smtClean="0"/>
              <a:pPr>
                <a:defRPr/>
              </a:pPr>
              <a:t>47</a:t>
            </a:fld>
            <a:endParaRPr lang="pt-BR"/>
          </a:p>
        </p:txBody>
      </p:sp>
      <p:pic>
        <p:nvPicPr>
          <p:cNvPr id="49155" name="Picture 2" descr="C:\Users\pc.pc\Desktop\X7564666019B3494186124BAC45699DC4.jpg"/>
          <p:cNvPicPr>
            <a:picLocks noGrp="1" noChangeAspect="1" noChangeArrowheads="1"/>
          </p:cNvPicPr>
          <p:nvPr>
            <p:ph idx="1"/>
          </p:nvPr>
        </p:nvPicPr>
        <p:blipFill>
          <a:blip r:embed="rId2" cstate="print"/>
          <a:srcRect/>
          <a:stretch>
            <a:fillRect/>
          </a:stretch>
        </p:blipFill>
        <p:spPr>
          <a:xfrm>
            <a:off x="0" y="908050"/>
            <a:ext cx="9345613" cy="5949950"/>
          </a:xfrm>
          <a:noFill/>
        </p:spPr>
      </p:pic>
      <p:sp>
        <p:nvSpPr>
          <p:cNvPr id="49156" name="Título 1"/>
          <p:cNvSpPr>
            <a:spLocks noGrp="1"/>
          </p:cNvSpPr>
          <p:nvPr>
            <p:ph type="title"/>
          </p:nvPr>
        </p:nvSpPr>
        <p:spPr>
          <a:xfrm>
            <a:off x="273050" y="-171450"/>
            <a:ext cx="9313863" cy="765175"/>
          </a:xfrm>
        </p:spPr>
        <p:txBody>
          <a:bodyPr/>
          <a:lstStyle/>
          <a:p>
            <a:r>
              <a:rPr lang="pt-BR" smtClean="0"/>
              <a:t>Situação Viária Acesso à Miritituba (PA)</a:t>
            </a:r>
          </a:p>
        </p:txBody>
      </p:sp>
      <p:sp>
        <p:nvSpPr>
          <p:cNvPr id="49157" name="CaixaDeTexto 4"/>
          <p:cNvSpPr txBox="1">
            <a:spLocks noChangeArrowheads="1"/>
          </p:cNvSpPr>
          <p:nvPr/>
        </p:nvSpPr>
        <p:spPr bwMode="auto">
          <a:xfrm>
            <a:off x="1784350" y="549275"/>
            <a:ext cx="4032250" cy="954088"/>
          </a:xfrm>
          <a:prstGeom prst="rect">
            <a:avLst/>
          </a:prstGeom>
          <a:noFill/>
          <a:ln w="9525">
            <a:noFill/>
            <a:miter lim="800000"/>
            <a:headEnd/>
            <a:tailEnd/>
          </a:ln>
        </p:spPr>
        <p:txBody>
          <a:bodyPr>
            <a:spAutoFit/>
          </a:bodyPr>
          <a:lstStyle/>
          <a:p>
            <a:r>
              <a:rPr lang="pt-BR" b="1">
                <a:solidFill>
                  <a:srgbClr val="FF0000"/>
                </a:solidFill>
              </a:rPr>
              <a:t>Bi-Trem Soja rebocado por Pá - Mecânica</a:t>
            </a:r>
          </a:p>
        </p:txBody>
      </p:sp>
      <p:sp>
        <p:nvSpPr>
          <p:cNvPr id="49158" name="Seta para baixo 5"/>
          <p:cNvSpPr>
            <a:spLocks noChangeArrowheads="1"/>
          </p:cNvSpPr>
          <p:nvPr/>
        </p:nvSpPr>
        <p:spPr bwMode="auto">
          <a:xfrm>
            <a:off x="2936875" y="1484313"/>
            <a:ext cx="484188" cy="906462"/>
          </a:xfrm>
          <a:prstGeom prst="downArrow">
            <a:avLst>
              <a:gd name="adj1" fmla="val 50000"/>
              <a:gd name="adj2" fmla="val 50053"/>
            </a:avLst>
          </a:prstGeom>
          <a:solidFill>
            <a:srgbClr val="FFFF00"/>
          </a:solidFill>
          <a:ln w="9525" algn="ctr">
            <a:solidFill>
              <a:schemeClr val="tx1"/>
            </a:solidFill>
            <a:miter lim="800000"/>
            <a:headEnd/>
            <a:tailEnd/>
          </a:ln>
        </p:spPr>
        <p:txBody>
          <a:bodyPr wrap="none"/>
          <a:lstStyle/>
          <a:p>
            <a:endParaRPr lang="pt-B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ítulo 1"/>
          <p:cNvSpPr>
            <a:spLocks noGrp="1"/>
          </p:cNvSpPr>
          <p:nvPr>
            <p:ph type="title"/>
          </p:nvPr>
        </p:nvSpPr>
        <p:spPr>
          <a:xfrm>
            <a:off x="0" y="0"/>
            <a:ext cx="9588500" cy="836613"/>
          </a:xfrm>
        </p:spPr>
        <p:txBody>
          <a:bodyPr/>
          <a:lstStyle/>
          <a:p>
            <a:r>
              <a:rPr lang="pt-BR" smtClean="0"/>
              <a:t>Situação Viária Acesso à Miritituba (PA)</a:t>
            </a:r>
          </a:p>
        </p:txBody>
      </p:sp>
      <p:sp>
        <p:nvSpPr>
          <p:cNvPr id="4" name="Espaço Reservado para Número de Slide 3"/>
          <p:cNvSpPr>
            <a:spLocks noGrp="1"/>
          </p:cNvSpPr>
          <p:nvPr>
            <p:ph type="sldNum" sz="quarter" idx="12"/>
          </p:nvPr>
        </p:nvSpPr>
        <p:spPr/>
        <p:txBody>
          <a:bodyPr/>
          <a:lstStyle/>
          <a:p>
            <a:pPr>
              <a:defRPr/>
            </a:pPr>
            <a:fld id="{3DA577F9-BCF4-4169-A703-0EEF245447F3}" type="slidenum">
              <a:rPr lang="pt-BR" smtClean="0"/>
              <a:pPr>
                <a:defRPr/>
              </a:pPr>
              <a:t>48</a:t>
            </a:fld>
            <a:endParaRPr lang="pt-BR"/>
          </a:p>
        </p:txBody>
      </p:sp>
      <p:pic>
        <p:nvPicPr>
          <p:cNvPr id="50180" name="Picture 2" descr="C:\Users\pc.pc\Desktop\XC38B5FEE8DEB4E99AE3ED0A43574A15C.jpg"/>
          <p:cNvPicPr>
            <a:picLocks noGrp="1" noChangeAspect="1" noChangeArrowheads="1"/>
          </p:cNvPicPr>
          <p:nvPr>
            <p:ph idx="1"/>
          </p:nvPr>
        </p:nvPicPr>
        <p:blipFill>
          <a:blip r:embed="rId2" cstate="print"/>
          <a:srcRect/>
          <a:stretch>
            <a:fillRect/>
          </a:stretch>
        </p:blipFill>
        <p:spPr>
          <a:xfrm>
            <a:off x="273050" y="1341438"/>
            <a:ext cx="9072563" cy="5516562"/>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6"/>
          <p:cNvSpPr>
            <a:spLocks noGrp="1"/>
          </p:cNvSpPr>
          <p:nvPr>
            <p:ph type="sldNum" sz="quarter" idx="12"/>
          </p:nvPr>
        </p:nvSpPr>
        <p:spPr/>
        <p:txBody>
          <a:bodyPr/>
          <a:lstStyle/>
          <a:p>
            <a:pPr>
              <a:defRPr/>
            </a:pPr>
            <a:fld id="{9402C984-1843-45C4-AF8D-86AE6C19236D}" type="slidenum">
              <a:rPr lang="pt-BR"/>
              <a:pPr>
                <a:defRPr/>
              </a:pPr>
              <a:t>49</a:t>
            </a:fld>
            <a:endParaRPr lang="pt-BR"/>
          </a:p>
        </p:txBody>
      </p:sp>
      <p:sp>
        <p:nvSpPr>
          <p:cNvPr id="51203" name="Rectangle 2"/>
          <p:cNvSpPr>
            <a:spLocks noGrp="1" noChangeArrowheads="1"/>
          </p:cNvSpPr>
          <p:nvPr>
            <p:ph type="title"/>
          </p:nvPr>
        </p:nvSpPr>
        <p:spPr>
          <a:xfrm>
            <a:off x="0" y="0"/>
            <a:ext cx="9906000" cy="620713"/>
          </a:xfrm>
        </p:spPr>
        <p:txBody>
          <a:bodyPr/>
          <a:lstStyle/>
          <a:p>
            <a:pPr marL="742950" indent="-742950" algn="ctr" eaLnBrk="1" hangingPunct="1"/>
            <a:r>
              <a:rPr lang="pt-BR" sz="2800" smtClean="0">
                <a:solidFill>
                  <a:srgbClr val="FF0000"/>
                </a:solidFill>
              </a:rPr>
              <a:t>Miritituba (PA) – Santarém (PA) - Rio Tapajós</a:t>
            </a:r>
          </a:p>
        </p:txBody>
      </p:sp>
      <p:sp>
        <p:nvSpPr>
          <p:cNvPr id="51204" name="Text Box 5"/>
          <p:cNvSpPr txBox="1">
            <a:spLocks noChangeArrowheads="1"/>
          </p:cNvSpPr>
          <p:nvPr/>
        </p:nvSpPr>
        <p:spPr bwMode="auto">
          <a:xfrm>
            <a:off x="6858000" y="2514600"/>
            <a:ext cx="2514600" cy="457200"/>
          </a:xfrm>
          <a:prstGeom prst="rect">
            <a:avLst/>
          </a:prstGeom>
          <a:noFill/>
          <a:ln w="9525">
            <a:noFill/>
            <a:miter lim="800000"/>
            <a:headEnd/>
            <a:tailEnd/>
          </a:ln>
        </p:spPr>
        <p:txBody>
          <a:bodyPr>
            <a:spAutoFit/>
          </a:bodyPr>
          <a:lstStyle/>
          <a:p>
            <a:endParaRPr lang="pt-BR" sz="2400" b="1"/>
          </a:p>
        </p:txBody>
      </p:sp>
      <p:sp>
        <p:nvSpPr>
          <p:cNvPr id="51205" name="Text Box 6"/>
          <p:cNvSpPr txBox="1">
            <a:spLocks noChangeArrowheads="1"/>
          </p:cNvSpPr>
          <p:nvPr/>
        </p:nvSpPr>
        <p:spPr bwMode="auto">
          <a:xfrm>
            <a:off x="5791200" y="2514600"/>
            <a:ext cx="3444875" cy="457200"/>
          </a:xfrm>
          <a:prstGeom prst="rect">
            <a:avLst/>
          </a:prstGeom>
          <a:noFill/>
          <a:ln w="9525">
            <a:noFill/>
            <a:miter lim="800000"/>
            <a:headEnd/>
            <a:tailEnd/>
          </a:ln>
        </p:spPr>
        <p:txBody>
          <a:bodyPr>
            <a:spAutoFit/>
          </a:bodyPr>
          <a:lstStyle/>
          <a:p>
            <a:endParaRPr lang="pt-BR" sz="2400" b="1"/>
          </a:p>
        </p:txBody>
      </p:sp>
      <p:pic>
        <p:nvPicPr>
          <p:cNvPr id="51206" name="Picture 8" descr="K:\visão 2.jpg"/>
          <p:cNvPicPr>
            <a:picLocks noChangeAspect="1" noChangeArrowheads="1"/>
          </p:cNvPicPr>
          <p:nvPr/>
        </p:nvPicPr>
        <p:blipFill>
          <a:blip r:embed="rId2" cstate="print"/>
          <a:srcRect/>
          <a:stretch>
            <a:fillRect/>
          </a:stretch>
        </p:blipFill>
        <p:spPr bwMode="auto">
          <a:xfrm>
            <a:off x="0" y="692150"/>
            <a:ext cx="9777413"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3307B752-AEB5-4A69-BBE5-2941E3712CDD}" type="slidenum">
              <a:rPr lang="pt-BR"/>
              <a:pPr>
                <a:defRPr/>
              </a:pPr>
              <a:t>5</a:t>
            </a:fld>
            <a:endParaRPr lang="pt-BR"/>
          </a:p>
        </p:txBody>
      </p:sp>
      <p:sp>
        <p:nvSpPr>
          <p:cNvPr id="146435" name="Rectangle 3"/>
          <p:cNvSpPr>
            <a:spLocks noGrp="1" noChangeArrowheads="1"/>
          </p:cNvSpPr>
          <p:nvPr>
            <p:ph type="body" idx="1"/>
          </p:nvPr>
        </p:nvSpPr>
        <p:spPr>
          <a:xfrm>
            <a:off x="0" y="1285875"/>
            <a:ext cx="9658350" cy="5572125"/>
          </a:xfrm>
        </p:spPr>
        <p:txBody>
          <a:bodyPr/>
          <a:lstStyle/>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Palestra:</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 LOGÍSTICA INTERMODAL</a:t>
            </a: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 NO ESTADO DO MATO GROSSO</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Mestrado UFMT:</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AGRONEGÓCIO E DESENVOLVIMENTO REGIONAL</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7172"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7173"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505075"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7"/>
          <p:cNvSpPr>
            <a:spLocks noGrp="1"/>
          </p:cNvSpPr>
          <p:nvPr>
            <p:ph type="sldNum" sz="quarter" idx="12"/>
          </p:nvPr>
        </p:nvSpPr>
        <p:spPr/>
        <p:txBody>
          <a:bodyPr/>
          <a:lstStyle/>
          <a:p>
            <a:pPr>
              <a:defRPr/>
            </a:pPr>
            <a:fld id="{C86DF5EA-4FFB-4E62-BD9D-4834F3238E06}" type="slidenum">
              <a:rPr lang="pt-BR"/>
              <a:pPr>
                <a:defRPr/>
              </a:pPr>
              <a:t>50</a:t>
            </a:fld>
            <a:endParaRPr lang="pt-BR"/>
          </a:p>
        </p:txBody>
      </p:sp>
      <p:sp>
        <p:nvSpPr>
          <p:cNvPr id="52227" name="Rectangle 2"/>
          <p:cNvSpPr>
            <a:spLocks noGrp="1" noChangeArrowheads="1"/>
          </p:cNvSpPr>
          <p:nvPr>
            <p:ph type="title"/>
          </p:nvPr>
        </p:nvSpPr>
        <p:spPr>
          <a:xfrm>
            <a:off x="200025" y="0"/>
            <a:ext cx="9432925" cy="476250"/>
          </a:xfrm>
        </p:spPr>
        <p:txBody>
          <a:bodyPr/>
          <a:lstStyle/>
          <a:p>
            <a:pPr algn="ctr" eaLnBrk="1" hangingPunct="1"/>
            <a:r>
              <a:rPr lang="pt-BR" sz="2800" smtClean="0">
                <a:solidFill>
                  <a:srgbClr val="FF0000"/>
                </a:solidFill>
              </a:rPr>
              <a:t>Santarém (PA) – Porto de Santana (AP) – Rio Tapajós</a:t>
            </a:r>
          </a:p>
        </p:txBody>
      </p:sp>
      <p:sp>
        <p:nvSpPr>
          <p:cNvPr id="52228" name="Espaço Reservado para Texto 6"/>
          <p:cNvSpPr>
            <a:spLocks noGrp="1"/>
          </p:cNvSpPr>
          <p:nvPr>
            <p:ph type="body" sz="half" idx="1"/>
          </p:nvPr>
        </p:nvSpPr>
        <p:spPr>
          <a:xfrm>
            <a:off x="200025" y="620713"/>
            <a:ext cx="9577388" cy="6237287"/>
          </a:xfrm>
        </p:spPr>
        <p:txBody>
          <a:bodyPr/>
          <a:lstStyle/>
          <a:p>
            <a:endParaRPr lang="pt-BR" smtClean="0"/>
          </a:p>
        </p:txBody>
      </p:sp>
      <p:pic>
        <p:nvPicPr>
          <p:cNvPr id="52229" name="Picture 7" descr="K:\visão 3.jpg"/>
          <p:cNvPicPr>
            <a:picLocks noChangeAspect="1" noChangeArrowheads="1"/>
          </p:cNvPicPr>
          <p:nvPr/>
        </p:nvPicPr>
        <p:blipFill>
          <a:blip r:embed="rId2" cstate="print"/>
          <a:srcRect/>
          <a:stretch>
            <a:fillRect/>
          </a:stretch>
        </p:blipFill>
        <p:spPr bwMode="auto">
          <a:xfrm>
            <a:off x="0" y="504825"/>
            <a:ext cx="990600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7FD690BB-1338-427B-A021-544EE4A3AA14}" type="slidenum">
              <a:rPr lang="pt-BR"/>
              <a:pPr>
                <a:defRPr/>
              </a:pPr>
              <a:t>51</a:t>
            </a:fld>
            <a:endParaRPr lang="pt-BR"/>
          </a:p>
        </p:txBody>
      </p:sp>
      <p:sp>
        <p:nvSpPr>
          <p:cNvPr id="53251" name="Rectangle 2"/>
          <p:cNvSpPr>
            <a:spLocks noGrp="1" noChangeArrowheads="1"/>
          </p:cNvSpPr>
          <p:nvPr>
            <p:ph type="title"/>
          </p:nvPr>
        </p:nvSpPr>
        <p:spPr>
          <a:xfrm>
            <a:off x="0" y="333375"/>
            <a:ext cx="9505950" cy="574675"/>
          </a:xfrm>
        </p:spPr>
        <p:txBody>
          <a:bodyPr/>
          <a:lstStyle/>
          <a:p>
            <a:pPr algn="ctr" eaLnBrk="1" hangingPunct="1"/>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z="2800" smtClean="0"/>
              <a:t/>
            </a:r>
            <a:br>
              <a:rPr lang="pt-BR" sz="2800" smtClean="0"/>
            </a:br>
            <a:r>
              <a:rPr lang="pt-BR" sz="2800" smtClean="0"/>
              <a:t>CARLOS FÁVARO (PRESIDENTE APROSOJA)</a:t>
            </a:r>
            <a:br>
              <a:rPr lang="pt-BR" sz="2800" smtClean="0"/>
            </a:br>
            <a:endParaRPr lang="pt-BR" sz="2800" smtClean="0"/>
          </a:p>
        </p:txBody>
      </p:sp>
      <p:pic>
        <p:nvPicPr>
          <p:cNvPr id="53252" name="Picture 5" descr="J:\ufmt\Imagem\Logística 22.jpg"/>
          <p:cNvPicPr>
            <a:picLocks noChangeAspect="1" noChangeArrowheads="1"/>
          </p:cNvPicPr>
          <p:nvPr/>
        </p:nvPicPr>
        <p:blipFill>
          <a:blip r:embed="rId2" cstate="print"/>
          <a:srcRect/>
          <a:stretch>
            <a:fillRect/>
          </a:stretch>
        </p:blipFill>
        <p:spPr bwMode="auto">
          <a:xfrm>
            <a:off x="1712913" y="476250"/>
            <a:ext cx="5654675" cy="638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2E48095-3CF0-4B5B-B4A6-90889A54198E}" type="slidenum">
              <a:rPr lang="pt-BR"/>
              <a:pPr>
                <a:defRPr/>
              </a:pPr>
              <a:t>52</a:t>
            </a:fld>
            <a:endParaRPr lang="pt-BR"/>
          </a:p>
        </p:txBody>
      </p:sp>
      <p:sp>
        <p:nvSpPr>
          <p:cNvPr id="54275" name="Rectangle 2"/>
          <p:cNvSpPr>
            <a:spLocks noGrp="1" noChangeArrowheads="1"/>
          </p:cNvSpPr>
          <p:nvPr>
            <p:ph type="title"/>
          </p:nvPr>
        </p:nvSpPr>
        <p:spPr>
          <a:xfrm>
            <a:off x="152400" y="0"/>
            <a:ext cx="9753600" cy="692150"/>
          </a:xfrm>
        </p:spPr>
        <p:txBody>
          <a:bodyPr/>
          <a:lstStyle/>
          <a:p>
            <a:pPr algn="ctr" eaLnBrk="1" hangingPunct="1"/>
            <a:r>
              <a:rPr lang="pt-BR" smtClean="0"/>
              <a:t>PORTO DE SANTANA</a:t>
            </a:r>
          </a:p>
        </p:txBody>
      </p:sp>
      <p:sp>
        <p:nvSpPr>
          <p:cNvPr id="119811" name="Rectangle 3"/>
          <p:cNvSpPr>
            <a:spLocks noGrp="1" noChangeArrowheads="1"/>
          </p:cNvSpPr>
          <p:nvPr>
            <p:ph type="body" idx="1"/>
          </p:nvPr>
        </p:nvSpPr>
        <p:spPr>
          <a:xfrm>
            <a:off x="0" y="2362200"/>
            <a:ext cx="9906000" cy="4495800"/>
          </a:xfrm>
        </p:spPr>
        <p:txBody>
          <a:bodyPr/>
          <a:lstStyle/>
          <a:p>
            <a:pPr eaLnBrk="1" hangingPunct="1">
              <a:buFontTx/>
              <a:buNone/>
              <a:defRPr/>
            </a:pPr>
            <a:endParaRPr lang="pt-BR" sz="1800" b="1" dirty="0" smtClean="0">
              <a:solidFill>
                <a:srgbClr val="FF0000"/>
              </a:solidFill>
              <a:effectLst>
                <a:outerShdw blurRad="38100" dist="38100" dir="2700000" algn="tl">
                  <a:srgbClr val="C0C0C0"/>
                </a:outerShdw>
              </a:effectLst>
            </a:endParaRPr>
          </a:p>
          <a:p>
            <a:pPr eaLnBrk="1" hangingPunct="1">
              <a:buFontTx/>
              <a:buChar char="•"/>
              <a:defRPr/>
            </a:pPr>
            <a:endParaRPr lang="pt-BR" b="1" dirty="0" smtClean="0">
              <a:effectLst>
                <a:outerShdw blurRad="38100" dist="38100" dir="2700000" algn="tl">
                  <a:srgbClr val="C0C0C0"/>
                </a:outerShdw>
              </a:effectLst>
            </a:endParaRPr>
          </a:p>
        </p:txBody>
      </p:sp>
      <p:pic>
        <p:nvPicPr>
          <p:cNvPr id="54277" name="Picture 5" descr="K:\Imagem\Logística 7.jpg"/>
          <p:cNvPicPr>
            <a:picLocks noChangeAspect="1" noChangeArrowheads="1"/>
          </p:cNvPicPr>
          <p:nvPr/>
        </p:nvPicPr>
        <p:blipFill>
          <a:blip r:embed="rId2" cstate="print"/>
          <a:srcRect/>
          <a:stretch>
            <a:fillRect/>
          </a:stretch>
        </p:blipFill>
        <p:spPr bwMode="auto">
          <a:xfrm>
            <a:off x="0" y="836613"/>
            <a:ext cx="9906000" cy="602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a:xfrm>
            <a:off x="381000" y="0"/>
            <a:ext cx="8667750" cy="1143000"/>
          </a:xfrm>
        </p:spPr>
        <p:txBody>
          <a:bodyPr/>
          <a:lstStyle/>
          <a:p>
            <a:pPr algn="ctr"/>
            <a:r>
              <a:rPr lang="pt-BR" smtClean="0"/>
              <a:t>Importância do Porto de Santana</a:t>
            </a:r>
          </a:p>
        </p:txBody>
      </p:sp>
      <p:sp>
        <p:nvSpPr>
          <p:cNvPr id="55299" name="Espaço Reservado para Conteúdo 2"/>
          <p:cNvSpPr>
            <a:spLocks noGrp="1"/>
          </p:cNvSpPr>
          <p:nvPr>
            <p:ph idx="1"/>
          </p:nvPr>
        </p:nvSpPr>
        <p:spPr>
          <a:xfrm>
            <a:off x="166688" y="2362200"/>
            <a:ext cx="9491662" cy="4495800"/>
          </a:xfrm>
        </p:spPr>
        <p:txBody>
          <a:bodyPr/>
          <a:lstStyle/>
          <a:p>
            <a:pPr algn="just"/>
            <a:r>
              <a:rPr lang="pt-BR" smtClean="0"/>
              <a:t>A importância do </a:t>
            </a:r>
            <a:r>
              <a:rPr lang="pt-BR" b="1" u="sng" smtClean="0"/>
              <a:t>Porto Marítimo </a:t>
            </a:r>
            <a:r>
              <a:rPr lang="pt-BR" smtClean="0"/>
              <a:t>de Santana é uma excelente opção logística da Cadeia de Suprimentos do Complexo Soja para o escoamento da produção, no entanto, deverão ser implementadas obras portuárias para receber os grandes navios oceânicos dos tipos Capesize e Panamax, assim como as Barcaças/Chatas, oriunda de Miritituba (PA).</a:t>
            </a:r>
          </a:p>
        </p:txBody>
      </p:sp>
      <p:sp>
        <p:nvSpPr>
          <p:cNvPr id="4" name="Espaço Reservado para Número de Slide 3"/>
          <p:cNvSpPr>
            <a:spLocks noGrp="1"/>
          </p:cNvSpPr>
          <p:nvPr>
            <p:ph type="sldNum" sz="quarter" idx="12"/>
          </p:nvPr>
        </p:nvSpPr>
        <p:spPr/>
        <p:txBody>
          <a:bodyPr/>
          <a:lstStyle/>
          <a:p>
            <a:pPr>
              <a:defRPr/>
            </a:pPr>
            <a:fld id="{9BD659FF-58A2-47B8-9347-0BD190F319C4}" type="slidenum">
              <a:rPr lang="pt-BR" smtClean="0"/>
              <a:pPr>
                <a:defRPr/>
              </a:pPr>
              <a:t>53</a:t>
            </a:fld>
            <a:endParaRPr lang="pt-B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ítulo 1"/>
          <p:cNvSpPr>
            <a:spLocks noGrp="1"/>
          </p:cNvSpPr>
          <p:nvPr>
            <p:ph type="title"/>
          </p:nvPr>
        </p:nvSpPr>
        <p:spPr>
          <a:xfrm>
            <a:off x="1568450" y="0"/>
            <a:ext cx="7056438" cy="666750"/>
          </a:xfrm>
        </p:spPr>
        <p:txBody>
          <a:bodyPr/>
          <a:lstStyle/>
          <a:p>
            <a:r>
              <a:rPr lang="pt-BR" smtClean="0"/>
              <a:t>Barcarena – Vila do Conde (PA)</a:t>
            </a:r>
          </a:p>
        </p:txBody>
      </p:sp>
      <p:sp>
        <p:nvSpPr>
          <p:cNvPr id="56323" name="Espaço Reservado para Conteúdo 2"/>
          <p:cNvSpPr>
            <a:spLocks noGrp="1"/>
          </p:cNvSpPr>
          <p:nvPr>
            <p:ph idx="1"/>
          </p:nvPr>
        </p:nvSpPr>
        <p:spPr>
          <a:xfrm>
            <a:off x="0" y="2362200"/>
            <a:ext cx="9658350" cy="3733800"/>
          </a:xfrm>
        </p:spPr>
        <p:txBody>
          <a:bodyPr/>
          <a:lstStyle/>
          <a:p>
            <a:r>
              <a:rPr lang="pt-BR" smtClean="0"/>
              <a:t>A outra saída para escoamento do Complexo Soja, trata-se do Porto Marítimo de Vila do Conde, localizado no município de Barcarena (PA)</a:t>
            </a:r>
          </a:p>
        </p:txBody>
      </p:sp>
      <p:sp>
        <p:nvSpPr>
          <p:cNvPr id="4" name="Espaço Reservado para Número de Slide 3"/>
          <p:cNvSpPr>
            <a:spLocks noGrp="1"/>
          </p:cNvSpPr>
          <p:nvPr>
            <p:ph type="sldNum" sz="quarter" idx="12"/>
          </p:nvPr>
        </p:nvSpPr>
        <p:spPr/>
        <p:txBody>
          <a:bodyPr/>
          <a:lstStyle/>
          <a:p>
            <a:pPr>
              <a:defRPr/>
            </a:pPr>
            <a:fld id="{B866589F-8FE4-499B-B6ED-0C6F53BE3459}" type="slidenum">
              <a:rPr lang="pt-BR" smtClean="0"/>
              <a:pPr>
                <a:defRPr/>
              </a:pPr>
              <a:t>54</a:t>
            </a:fld>
            <a:endParaRPr lang="pt-B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1"/>
          <p:cNvSpPr>
            <a:spLocks noGrp="1"/>
          </p:cNvSpPr>
          <p:nvPr>
            <p:ph type="title"/>
          </p:nvPr>
        </p:nvSpPr>
        <p:spPr>
          <a:xfrm>
            <a:off x="200025" y="260350"/>
            <a:ext cx="8956675" cy="1143000"/>
          </a:xfrm>
        </p:spPr>
        <p:txBody>
          <a:bodyPr/>
          <a:lstStyle/>
          <a:p>
            <a:r>
              <a:rPr lang="pt-BR" smtClean="0"/>
              <a:t>Miritituba  –  Santana - Vila do Conde</a:t>
            </a:r>
          </a:p>
        </p:txBody>
      </p:sp>
      <p:sp>
        <p:nvSpPr>
          <p:cNvPr id="57347" name="Espaço Reservado para Conteúdo 2"/>
          <p:cNvSpPr>
            <a:spLocks noGrp="1"/>
          </p:cNvSpPr>
          <p:nvPr>
            <p:ph idx="1"/>
          </p:nvPr>
        </p:nvSpPr>
        <p:spPr>
          <a:xfrm>
            <a:off x="200025" y="2362200"/>
            <a:ext cx="9458325" cy="4495800"/>
          </a:xfrm>
        </p:spPr>
        <p:txBody>
          <a:bodyPr/>
          <a:lstStyle/>
          <a:p>
            <a:pPr algn="just"/>
            <a:r>
              <a:rPr lang="pt-BR" dirty="0" smtClean="0"/>
              <a:t>Essa tríade, formada pelo Porto Fluvial de ETC de </a:t>
            </a:r>
            <a:r>
              <a:rPr lang="pt-BR" dirty="0" err="1" smtClean="0"/>
              <a:t>Miritituba</a:t>
            </a:r>
            <a:r>
              <a:rPr lang="pt-BR" dirty="0" smtClean="0"/>
              <a:t> (PA), com os Portos Marítimos de Santana (</a:t>
            </a:r>
            <a:r>
              <a:rPr lang="pt-BR" dirty="0" smtClean="0"/>
              <a:t>AP), Santarém (PA) e Vila </a:t>
            </a:r>
            <a:r>
              <a:rPr lang="pt-BR" dirty="0" smtClean="0"/>
              <a:t>do Conde (PA), trata-se de uma excelente opção logística para o Complexo Soja, que otimizará a competitividade do setor pela redução dos custos de transportes, o que os especialistas chamam de ESCOAMENTO DE GRÃOS PELO CHAMADO </a:t>
            </a:r>
            <a:r>
              <a:rPr lang="pt-BR" b="1" u="sng" dirty="0" smtClean="0"/>
              <a:t>“ARCO NORTE</a:t>
            </a:r>
            <a:r>
              <a:rPr lang="pt-BR" b="1" dirty="0" smtClean="0"/>
              <a:t>” .</a:t>
            </a:r>
          </a:p>
        </p:txBody>
      </p:sp>
      <p:sp>
        <p:nvSpPr>
          <p:cNvPr id="4" name="Espaço Reservado para Número de Slide 3"/>
          <p:cNvSpPr>
            <a:spLocks noGrp="1"/>
          </p:cNvSpPr>
          <p:nvPr>
            <p:ph type="sldNum" sz="quarter" idx="12"/>
          </p:nvPr>
        </p:nvSpPr>
        <p:spPr/>
        <p:txBody>
          <a:bodyPr/>
          <a:lstStyle/>
          <a:p>
            <a:pPr>
              <a:defRPr/>
            </a:pPr>
            <a:fld id="{7CFE75E6-0034-4FC6-97A0-C072FDC175EF}" type="slidenum">
              <a:rPr lang="pt-BR" smtClean="0"/>
              <a:pPr>
                <a:defRPr/>
              </a:pPr>
              <a:t>55</a:t>
            </a:fld>
            <a:endParaRPr lang="pt-B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472" y="0"/>
            <a:ext cx="9387830" cy="620688"/>
          </a:xfrm>
        </p:spPr>
        <p:txBody>
          <a:bodyPr/>
          <a:lstStyle/>
          <a:p>
            <a:pPr algn="ctr"/>
            <a:r>
              <a:rPr lang="pt-BR" dirty="0"/>
              <a:t>Arco Norte</a:t>
            </a:r>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56</a:t>
            </a:fld>
            <a:endParaRPr lang="pt-BR"/>
          </a:p>
        </p:txBody>
      </p:sp>
      <p:pic>
        <p:nvPicPr>
          <p:cNvPr id="5" name="Espaço Reservado para Conteúdo 4"/>
          <p:cNvPicPr>
            <a:picLocks noGrp="1"/>
          </p:cNvPicPr>
          <p:nvPr>
            <p:ph idx="1"/>
          </p:nvPr>
        </p:nvPicPr>
        <p:blipFill rotWithShape="1">
          <a:blip r:embed="rId2" cstate="print"/>
          <a:srcRect l="20855" t="7354" r="42698" b="12255"/>
          <a:stretch/>
        </p:blipFill>
        <p:spPr bwMode="auto">
          <a:xfrm>
            <a:off x="88900" y="620688"/>
            <a:ext cx="9817100" cy="6211912"/>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99457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4999"/>
            <a:ext cx="9394825" cy="707695"/>
          </a:xfrm>
        </p:spPr>
        <p:txBody>
          <a:bodyPr/>
          <a:lstStyle/>
          <a:p>
            <a:pPr algn="ctr"/>
            <a:r>
              <a:rPr lang="pt-BR" dirty="0"/>
              <a:t>Composição Portuária Arco Norte</a:t>
            </a:r>
          </a:p>
        </p:txBody>
      </p:sp>
      <p:sp>
        <p:nvSpPr>
          <p:cNvPr id="3" name="Espaço Reservado para Conteúdo 2"/>
          <p:cNvSpPr>
            <a:spLocks noGrp="1"/>
          </p:cNvSpPr>
          <p:nvPr>
            <p:ph idx="1"/>
          </p:nvPr>
        </p:nvSpPr>
        <p:spPr>
          <a:xfrm>
            <a:off x="0" y="2348880"/>
            <a:ext cx="9906000" cy="4509120"/>
          </a:xfrm>
        </p:spPr>
        <p:txBody>
          <a:bodyPr/>
          <a:lstStyle/>
          <a:p>
            <a:r>
              <a:rPr lang="pt-BR" dirty="0"/>
              <a:t>Porto Fluvial </a:t>
            </a:r>
            <a:r>
              <a:rPr lang="pt-BR" dirty="0" err="1"/>
              <a:t>Miritituba</a:t>
            </a:r>
            <a:r>
              <a:rPr lang="pt-BR" dirty="0"/>
              <a:t> (PA)</a:t>
            </a:r>
          </a:p>
          <a:p>
            <a:r>
              <a:rPr lang="pt-BR" dirty="0"/>
              <a:t>Porto Marítimo Santarém (PA)</a:t>
            </a:r>
          </a:p>
          <a:p>
            <a:r>
              <a:rPr lang="pt-BR" dirty="0"/>
              <a:t>Porto Marítimo Santana (AP)</a:t>
            </a:r>
          </a:p>
          <a:p>
            <a:r>
              <a:rPr lang="pt-BR" dirty="0"/>
              <a:t>Porto Marítimo Vila do Conde (PA)</a:t>
            </a:r>
          </a:p>
          <a:p>
            <a:pPr marL="0" indent="0">
              <a:buNone/>
            </a:pP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57</a:t>
            </a:fld>
            <a:endParaRPr lang="pt-BR"/>
          </a:p>
        </p:txBody>
      </p:sp>
    </p:spTree>
    <p:extLst>
      <p:ext uri="{BB962C8B-B14F-4D97-AF65-F5344CB8AC3E}">
        <p14:creationId xmlns:p14="http://schemas.microsoft.com/office/powerpoint/2010/main" val="1092742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0552" y="116632"/>
            <a:ext cx="8667750" cy="1143000"/>
          </a:xfrm>
        </p:spPr>
        <p:txBody>
          <a:bodyPr/>
          <a:lstStyle/>
          <a:p>
            <a:pPr algn="ctr"/>
            <a:r>
              <a:rPr lang="pt-BR" dirty="0" err="1"/>
              <a:t>Municipios</a:t>
            </a:r>
            <a:r>
              <a:rPr lang="pt-BR" dirty="0"/>
              <a:t> Médio Norte </a:t>
            </a:r>
            <a:br>
              <a:rPr lang="pt-BR" dirty="0"/>
            </a:br>
            <a:r>
              <a:rPr lang="pt-BR" dirty="0"/>
              <a:t>(Região mais produtora de grãos) </a:t>
            </a:r>
          </a:p>
        </p:txBody>
      </p:sp>
      <p:sp>
        <p:nvSpPr>
          <p:cNvPr id="3" name="Espaço Reservado para Conteúdo 2"/>
          <p:cNvSpPr>
            <a:spLocks noGrp="1"/>
          </p:cNvSpPr>
          <p:nvPr>
            <p:ph idx="1"/>
          </p:nvPr>
        </p:nvSpPr>
        <p:spPr>
          <a:xfrm>
            <a:off x="88900" y="2348880"/>
            <a:ext cx="9817100" cy="4381872"/>
          </a:xfrm>
        </p:spPr>
        <p:txBody>
          <a:bodyPr/>
          <a:lstStyle/>
          <a:p>
            <a:pPr>
              <a:buFontTx/>
              <a:buChar char="-"/>
            </a:pPr>
            <a:r>
              <a:rPr lang="pt-BR" dirty="0"/>
              <a:t>Nova Mutum</a:t>
            </a:r>
          </a:p>
          <a:p>
            <a:pPr>
              <a:buFontTx/>
              <a:buChar char="-"/>
            </a:pPr>
            <a:r>
              <a:rPr lang="pt-BR" dirty="0"/>
              <a:t>Lucas do Rio Verde</a:t>
            </a:r>
          </a:p>
          <a:p>
            <a:pPr>
              <a:buFontTx/>
              <a:buChar char="-"/>
            </a:pPr>
            <a:r>
              <a:rPr lang="pt-BR" dirty="0"/>
              <a:t>Sorriso </a:t>
            </a:r>
          </a:p>
          <a:p>
            <a:pPr>
              <a:buFontTx/>
              <a:buChar char="-"/>
            </a:pPr>
            <a:r>
              <a:rPr lang="pt-BR" dirty="0"/>
              <a:t>Sinop</a:t>
            </a:r>
          </a:p>
          <a:p>
            <a:pPr marL="0" indent="0">
              <a:buNone/>
            </a:pP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58</a:t>
            </a:fld>
            <a:endParaRPr lang="pt-BR"/>
          </a:p>
        </p:txBody>
      </p:sp>
    </p:spTree>
    <p:extLst>
      <p:ext uri="{BB962C8B-B14F-4D97-AF65-F5344CB8AC3E}">
        <p14:creationId xmlns:p14="http://schemas.microsoft.com/office/powerpoint/2010/main" val="7682276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541" y="31820"/>
            <a:ext cx="9688636" cy="1143000"/>
          </a:xfrm>
        </p:spPr>
        <p:txBody>
          <a:bodyPr/>
          <a:lstStyle/>
          <a:p>
            <a:r>
              <a:rPr lang="pt-BR" dirty="0"/>
              <a:t>Distância do município mais produtor de grãos do Médio Norte ao Arco Norte</a:t>
            </a:r>
          </a:p>
        </p:txBody>
      </p:sp>
      <p:sp>
        <p:nvSpPr>
          <p:cNvPr id="3" name="Espaço Reservado para Conteúdo 2"/>
          <p:cNvSpPr>
            <a:spLocks noGrp="1"/>
          </p:cNvSpPr>
          <p:nvPr>
            <p:ph idx="1"/>
          </p:nvPr>
        </p:nvSpPr>
        <p:spPr>
          <a:xfrm>
            <a:off x="0" y="1174820"/>
            <a:ext cx="9906000" cy="5683180"/>
          </a:xfrm>
        </p:spPr>
        <p:txBody>
          <a:bodyPr/>
          <a:lstStyle/>
          <a:p>
            <a:r>
              <a:rPr lang="pt-BR" sz="2400" dirty="0"/>
              <a:t>Município mais </a:t>
            </a:r>
            <a:r>
              <a:rPr lang="pt-BR" sz="2400" dirty="0" smtClean="0"/>
              <a:t>produtor do Médio Norte: </a:t>
            </a:r>
            <a:r>
              <a:rPr lang="pt-BR" sz="2400" b="1" u="sng" dirty="0" smtClean="0">
                <a:effectLst>
                  <a:outerShdw blurRad="38100" dist="38100" dir="2700000" algn="tl">
                    <a:srgbClr val="000000">
                      <a:alpha val="43137"/>
                    </a:srgbClr>
                  </a:outerShdw>
                </a:effectLst>
              </a:rPr>
              <a:t>Sorriso</a:t>
            </a:r>
          </a:p>
          <a:p>
            <a:pPr marL="0" indent="0">
              <a:buNone/>
            </a:pPr>
            <a:endParaRPr lang="pt-BR" sz="2400" dirty="0" smtClean="0"/>
          </a:p>
          <a:p>
            <a:pPr marL="0" indent="0">
              <a:buNone/>
            </a:pPr>
            <a:endParaRPr lang="pt-BR" sz="2000" dirty="0"/>
          </a:p>
          <a:p>
            <a:pPr>
              <a:buFontTx/>
              <a:buChar char="-"/>
            </a:pPr>
            <a:r>
              <a:rPr lang="pt-BR" sz="2000" b="1" dirty="0">
                <a:effectLst>
                  <a:outerShdw blurRad="38100" dist="38100" dir="2700000" algn="tl">
                    <a:srgbClr val="000000">
                      <a:alpha val="43137"/>
                    </a:srgbClr>
                  </a:outerShdw>
                </a:effectLst>
              </a:rPr>
              <a:t>Distância Sorriso ao Porto de </a:t>
            </a:r>
            <a:r>
              <a:rPr lang="pt-BR" sz="2000" b="1" dirty="0" err="1">
                <a:effectLst>
                  <a:outerShdw blurRad="38100" dist="38100" dir="2700000" algn="tl">
                    <a:srgbClr val="000000">
                      <a:alpha val="43137"/>
                    </a:srgbClr>
                  </a:outerShdw>
                </a:effectLst>
              </a:rPr>
              <a:t>Paranagua</a:t>
            </a:r>
            <a:r>
              <a:rPr lang="pt-BR" sz="2000" b="1" dirty="0">
                <a:effectLst>
                  <a:outerShdw blurRad="38100" dist="38100" dir="2700000" algn="tl">
                    <a:srgbClr val="000000">
                      <a:alpha val="43137"/>
                    </a:srgbClr>
                  </a:outerShdw>
                </a:effectLst>
              </a:rPr>
              <a:t> </a:t>
            </a:r>
            <a:r>
              <a:rPr lang="pt-BR" sz="2000" b="1" dirty="0" smtClean="0">
                <a:effectLst>
                  <a:outerShdw blurRad="38100" dist="38100" dir="2700000" algn="tl">
                    <a:srgbClr val="000000">
                      <a:alpha val="43137"/>
                    </a:srgbClr>
                  </a:outerShdw>
                </a:effectLst>
              </a:rPr>
              <a:t>(PR): </a:t>
            </a:r>
            <a:r>
              <a:rPr lang="pt-BR" sz="2000" b="1" dirty="0">
                <a:effectLst>
                  <a:outerShdw blurRad="38100" dist="38100" dir="2700000" algn="tl">
                    <a:srgbClr val="000000">
                      <a:alpha val="43137"/>
                    </a:srgbClr>
                  </a:outerShdw>
                </a:effectLst>
              </a:rPr>
              <a:t>2.195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a:t>
            </a:r>
            <a:r>
              <a:rPr lang="pt-BR" sz="2000" b="1" dirty="0">
                <a:solidFill>
                  <a:srgbClr val="FF0000"/>
                </a:solidFill>
                <a:effectLst>
                  <a:outerShdw blurRad="38100" dist="38100" dir="2700000" algn="tl">
                    <a:srgbClr val="000000">
                      <a:alpha val="43137"/>
                    </a:srgbClr>
                  </a:outerShdw>
                </a:effectLst>
              </a:rPr>
              <a:t>(rodovia)</a:t>
            </a:r>
          </a:p>
          <a:p>
            <a:pPr>
              <a:buFontTx/>
              <a:buChar char="-"/>
            </a:pPr>
            <a:r>
              <a:rPr lang="pt-BR" sz="2000" b="1" dirty="0">
                <a:effectLst>
                  <a:outerShdw blurRad="38100" dist="38100" dir="2700000" algn="tl">
                    <a:srgbClr val="000000">
                      <a:alpha val="43137"/>
                    </a:srgbClr>
                  </a:outerShdw>
                </a:effectLst>
              </a:rPr>
              <a:t>Distância Sorriso ao Porto de Santos </a:t>
            </a:r>
            <a:r>
              <a:rPr lang="pt-BR" sz="2000" b="1" dirty="0" smtClean="0">
                <a:effectLst>
                  <a:outerShdw blurRad="38100" dist="38100" dir="2700000" algn="tl">
                    <a:srgbClr val="000000">
                      <a:alpha val="43137"/>
                    </a:srgbClr>
                  </a:outerShdw>
                </a:effectLst>
              </a:rPr>
              <a:t>(SP): </a:t>
            </a:r>
            <a:r>
              <a:rPr lang="pt-BR" sz="2000" b="1" dirty="0">
                <a:effectLst>
                  <a:outerShdw blurRad="38100" dist="38100" dir="2700000" algn="tl">
                    <a:srgbClr val="000000">
                      <a:alpha val="43137"/>
                    </a:srgbClr>
                  </a:outerShdw>
                </a:effectLst>
              </a:rPr>
              <a:t>2.003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a:t>
            </a:r>
            <a:r>
              <a:rPr lang="pt-BR" sz="2000" b="1" dirty="0">
                <a:solidFill>
                  <a:srgbClr val="FF0000"/>
                </a:solidFill>
                <a:effectLst>
                  <a:outerShdw blurRad="38100" dist="38100" dir="2700000" algn="tl">
                    <a:srgbClr val="000000">
                      <a:alpha val="43137"/>
                    </a:srgbClr>
                  </a:outerShdw>
                </a:effectLst>
              </a:rPr>
              <a:t>(rodovia)</a:t>
            </a:r>
          </a:p>
          <a:p>
            <a:pPr>
              <a:buFontTx/>
              <a:buChar char="-"/>
            </a:pPr>
            <a:r>
              <a:rPr lang="pt-BR" sz="2000" b="1" dirty="0">
                <a:effectLst>
                  <a:outerShdw blurRad="38100" dist="38100" dir="2700000" algn="tl">
                    <a:srgbClr val="000000">
                      <a:alpha val="43137"/>
                    </a:srgbClr>
                  </a:outerShdw>
                </a:effectLst>
              </a:rPr>
              <a:t>Distância Sorriso ao Porto Fluvial de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(PA):1.075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a:t>
            </a:r>
            <a:r>
              <a:rPr lang="pt-BR" sz="2000" b="1" dirty="0">
                <a:solidFill>
                  <a:srgbClr val="FF0000"/>
                </a:solidFill>
                <a:effectLst>
                  <a:outerShdw blurRad="38100" dist="38100" dir="2700000" algn="tl">
                    <a:srgbClr val="000000">
                      <a:alpha val="43137"/>
                    </a:srgbClr>
                  </a:outerShdw>
                </a:effectLst>
              </a:rPr>
              <a:t>(rodovia</a:t>
            </a:r>
            <a:r>
              <a:rPr lang="pt-BR" sz="2000" b="1" dirty="0" smtClean="0">
                <a:solidFill>
                  <a:srgbClr val="FF0000"/>
                </a:solidFill>
                <a:effectLst>
                  <a:outerShdw blurRad="38100" dist="38100" dir="2700000" algn="tl">
                    <a:srgbClr val="000000">
                      <a:alpha val="43137"/>
                    </a:srgbClr>
                  </a:outerShdw>
                </a:effectLst>
              </a:rPr>
              <a:t>)</a:t>
            </a:r>
          </a:p>
          <a:p>
            <a:pPr>
              <a:buFontTx/>
              <a:buChar char="-"/>
            </a:pPr>
            <a:endParaRPr lang="pt-BR" sz="2000" b="1" dirty="0">
              <a:solidFill>
                <a:srgbClr val="FF0000"/>
              </a:solidFill>
              <a:effectLst>
                <a:outerShdw blurRad="38100" dist="38100" dir="2700000" algn="tl">
                  <a:srgbClr val="000000">
                    <a:alpha val="43137"/>
                  </a:srgbClr>
                </a:outerShdw>
              </a:effectLst>
            </a:endParaRPr>
          </a:p>
          <a:p>
            <a:pPr>
              <a:buFontTx/>
              <a:buChar char="-"/>
            </a:pPr>
            <a:r>
              <a:rPr lang="pt-BR" sz="2000" b="1" dirty="0">
                <a:effectLst>
                  <a:outerShdw blurRad="38100" dist="38100" dir="2700000" algn="tl">
                    <a:srgbClr val="000000">
                      <a:alpha val="43137"/>
                    </a:srgbClr>
                  </a:outerShdw>
                </a:effectLst>
              </a:rPr>
              <a:t>Distância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à </a:t>
            </a:r>
            <a:r>
              <a:rPr lang="pt-BR" sz="2000" b="1" dirty="0" smtClean="0">
                <a:effectLst>
                  <a:outerShdw blurRad="38100" dist="38100" dir="2700000" algn="tl">
                    <a:srgbClr val="000000">
                      <a:alpha val="43137"/>
                    </a:srgbClr>
                  </a:outerShdw>
                </a:effectLst>
              </a:rPr>
              <a:t>Santarém (PA): </a:t>
            </a:r>
            <a:r>
              <a:rPr lang="pt-BR" sz="2000" b="1" dirty="0">
                <a:effectLst>
                  <a:outerShdw blurRad="38100" dist="38100" dir="2700000" algn="tl">
                    <a:srgbClr val="000000">
                      <a:alpha val="43137"/>
                    </a:srgbClr>
                  </a:outerShdw>
                </a:effectLst>
              </a:rPr>
              <a:t>363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 </a:t>
            </a:r>
            <a:r>
              <a:rPr lang="pt-BR" sz="2000" b="1" dirty="0">
                <a:solidFill>
                  <a:srgbClr val="00B050"/>
                </a:solidFill>
                <a:effectLst>
                  <a:outerShdw blurRad="38100" dist="38100" dir="2700000" algn="tl">
                    <a:srgbClr val="000000">
                      <a:alpha val="43137"/>
                    </a:srgbClr>
                  </a:outerShdw>
                </a:effectLst>
              </a:rPr>
              <a:t>(hidrovia)</a:t>
            </a:r>
          </a:p>
          <a:p>
            <a:pPr>
              <a:buFontTx/>
              <a:buChar char="-"/>
            </a:pPr>
            <a:r>
              <a:rPr lang="pt-BR" sz="2000" b="1" dirty="0">
                <a:effectLst>
                  <a:outerShdw blurRad="38100" dist="38100" dir="2700000" algn="tl">
                    <a:srgbClr val="000000">
                      <a:alpha val="43137"/>
                    </a:srgbClr>
                  </a:outerShdw>
                </a:effectLst>
              </a:rPr>
              <a:t>Distância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à </a:t>
            </a:r>
            <a:r>
              <a:rPr lang="pt-BR" sz="2000" b="1" dirty="0" smtClean="0">
                <a:effectLst>
                  <a:outerShdw blurRad="38100" dist="38100" dir="2700000" algn="tl">
                    <a:srgbClr val="000000">
                      <a:alpha val="43137"/>
                    </a:srgbClr>
                  </a:outerShdw>
                </a:effectLst>
              </a:rPr>
              <a:t>Santana (AP): </a:t>
            </a:r>
            <a:r>
              <a:rPr lang="pt-BR" sz="2000" b="1" dirty="0">
                <a:effectLst>
                  <a:outerShdw blurRad="38100" dist="38100" dir="2700000" algn="tl">
                    <a:srgbClr val="000000">
                      <a:alpha val="43137"/>
                    </a:srgbClr>
                  </a:outerShdw>
                </a:effectLst>
              </a:rPr>
              <a:t>910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 </a:t>
            </a:r>
            <a:r>
              <a:rPr lang="pt-BR" sz="2000" b="1" dirty="0">
                <a:solidFill>
                  <a:srgbClr val="00B050"/>
                </a:solidFill>
                <a:effectLst>
                  <a:outerShdw blurRad="38100" dist="38100" dir="2700000" algn="tl">
                    <a:srgbClr val="000000">
                      <a:alpha val="43137"/>
                    </a:srgbClr>
                  </a:outerShdw>
                </a:effectLst>
              </a:rPr>
              <a:t>(hidrovia</a:t>
            </a:r>
            <a:r>
              <a:rPr lang="pt-BR" sz="2000" b="1" dirty="0" smtClean="0">
                <a:solidFill>
                  <a:srgbClr val="00B050"/>
                </a:solidFill>
                <a:effectLst>
                  <a:outerShdw blurRad="38100" dist="38100" dir="2700000" algn="tl">
                    <a:srgbClr val="000000">
                      <a:alpha val="43137"/>
                    </a:srgbClr>
                  </a:outerShdw>
                </a:effectLst>
              </a:rPr>
              <a:t>)</a:t>
            </a:r>
            <a:endParaRPr lang="pt-BR" sz="2000" b="1" dirty="0">
              <a:effectLst>
                <a:outerShdw blurRad="38100" dist="38100" dir="2700000" algn="tl">
                  <a:srgbClr val="000000">
                    <a:alpha val="43137"/>
                  </a:srgbClr>
                </a:outerShdw>
              </a:effectLst>
            </a:endParaRPr>
          </a:p>
          <a:p>
            <a:pPr>
              <a:buFontTx/>
              <a:buChar char="-"/>
            </a:pPr>
            <a:r>
              <a:rPr lang="pt-BR" sz="2000" b="1" dirty="0" smtClean="0">
                <a:effectLst>
                  <a:outerShdw blurRad="38100" dist="38100" dir="2700000" algn="tl">
                    <a:srgbClr val="000000">
                      <a:alpha val="43137"/>
                    </a:srgbClr>
                  </a:outerShdw>
                </a:effectLst>
              </a:rPr>
              <a:t>Distância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à Vila do </a:t>
            </a:r>
            <a:r>
              <a:rPr lang="pt-BR" sz="2000" b="1" dirty="0" smtClean="0">
                <a:effectLst>
                  <a:outerShdw blurRad="38100" dist="38100" dir="2700000" algn="tl">
                    <a:srgbClr val="000000">
                      <a:alpha val="43137"/>
                    </a:srgbClr>
                  </a:outerShdw>
                </a:effectLst>
              </a:rPr>
              <a:t>Conde (PA) : </a:t>
            </a:r>
            <a:r>
              <a:rPr lang="pt-BR" sz="2000" b="1" dirty="0">
                <a:effectLst>
                  <a:outerShdw blurRad="38100" dist="38100" dir="2700000" algn="tl">
                    <a:srgbClr val="000000">
                      <a:alpha val="43137"/>
                    </a:srgbClr>
                  </a:outerShdw>
                </a:effectLst>
              </a:rPr>
              <a:t>872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 </a:t>
            </a:r>
            <a:r>
              <a:rPr lang="pt-BR" sz="2000" b="1" dirty="0">
                <a:solidFill>
                  <a:srgbClr val="00B050"/>
                </a:solidFill>
                <a:effectLst>
                  <a:outerShdw blurRad="38100" dist="38100" dir="2700000" algn="tl">
                    <a:srgbClr val="000000">
                      <a:alpha val="43137"/>
                    </a:srgbClr>
                  </a:outerShdw>
                </a:effectLst>
              </a:rPr>
              <a:t>(hidrovia)</a:t>
            </a:r>
          </a:p>
          <a:p>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59</a:t>
            </a:fld>
            <a:endParaRPr lang="pt-BR"/>
          </a:p>
        </p:txBody>
      </p:sp>
    </p:spTree>
    <p:extLst>
      <p:ext uri="{BB962C8B-B14F-4D97-AF65-F5344CB8AC3E}">
        <p14:creationId xmlns:p14="http://schemas.microsoft.com/office/powerpoint/2010/main" val="3080769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E306BE69-8566-403B-B470-5D0E2E71394F}" type="slidenum">
              <a:rPr lang="pt-BR"/>
              <a:pPr>
                <a:defRPr/>
              </a:pPr>
              <a:t>6</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ctr"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Resumo da Palestra:</a:t>
            </a:r>
          </a:p>
          <a:p>
            <a:pPr algn="just" eaLnBrk="1" hangingPunct="1">
              <a:buFont typeface="Wingdings" pitchFamily="2" charset="2"/>
              <a:buNone/>
              <a:defRPr/>
            </a:pPr>
            <a:endParaRPr lang="pt-BR" b="1" i="1" u="sng" dirty="0" smtClean="0">
              <a:solidFill>
                <a:srgbClr val="000099"/>
              </a:solidFill>
              <a:effectLst>
                <a:outerShdw blurRad="38100" dist="38100" dir="2700000" algn="tl">
                  <a:srgbClr val="C0C0C0"/>
                </a:outerShdw>
              </a:effectLst>
            </a:endParaRPr>
          </a:p>
          <a:p>
            <a:pPr marL="514350" indent="-514350" algn="just" eaLnBrk="1" hangingPunct="1">
              <a:buFont typeface="Wingdings" pitchFamily="2" charset="2"/>
              <a:buAutoNum type="arabicParenBoth"/>
              <a:defRPr/>
            </a:pPr>
            <a:r>
              <a:rPr lang="pt-BR" i="1" dirty="0" smtClean="0">
                <a:solidFill>
                  <a:srgbClr val="000099"/>
                </a:solidFill>
                <a:effectLst>
                  <a:outerShdw blurRad="38100" dist="38100" dir="2700000" algn="tl">
                    <a:srgbClr val="C0C0C0"/>
                  </a:outerShdw>
                </a:effectLst>
              </a:rPr>
              <a:t>Fornecer </a:t>
            </a:r>
            <a:r>
              <a:rPr lang="pt-BR" i="1" smtClean="0">
                <a:solidFill>
                  <a:srgbClr val="000099"/>
                </a:solidFill>
                <a:effectLst>
                  <a:outerShdw blurRad="38100" dist="38100" dir="2700000" algn="tl">
                    <a:srgbClr val="C0C0C0"/>
                  </a:outerShdw>
                </a:effectLst>
              </a:rPr>
              <a:t>uma perspectiva </a:t>
            </a:r>
            <a:r>
              <a:rPr lang="pt-BR" i="1" dirty="0" smtClean="0">
                <a:solidFill>
                  <a:srgbClr val="000099"/>
                </a:solidFill>
                <a:effectLst>
                  <a:outerShdw blurRad="38100" dist="38100" dir="2700000" algn="tl">
                    <a:srgbClr val="C0C0C0"/>
                  </a:outerShdw>
                </a:effectLst>
              </a:rPr>
              <a:t>da Logística Intermodal do Estado do Mato Grosso;</a:t>
            </a:r>
          </a:p>
          <a:p>
            <a:pPr marL="514350" indent="-514350" algn="just" eaLnBrk="1" hangingPunct="1">
              <a:buFont typeface="Wingdings" pitchFamily="2" charset="2"/>
              <a:buAutoNum type="arabicParenBoth"/>
              <a:defRPr/>
            </a:pPr>
            <a:r>
              <a:rPr lang="pt-BR" i="1" dirty="0" smtClean="0">
                <a:solidFill>
                  <a:srgbClr val="000099"/>
                </a:solidFill>
                <a:effectLst>
                  <a:outerShdw blurRad="38100" dist="38100" dir="2700000" algn="tl">
                    <a:srgbClr val="C0C0C0"/>
                  </a:outerShdw>
                </a:effectLst>
              </a:rPr>
              <a:t> A nova verticalização da soja com a industrialização e o </a:t>
            </a:r>
            <a:r>
              <a:rPr lang="pt-BR" i="1" dirty="0" err="1" smtClean="0">
                <a:solidFill>
                  <a:srgbClr val="000099"/>
                </a:solidFill>
                <a:effectLst>
                  <a:outerShdw blurRad="38100" dist="38100" dir="2700000" algn="tl">
                    <a:srgbClr val="C0C0C0"/>
                  </a:outerShdw>
                </a:effectLst>
              </a:rPr>
              <a:t>conteiner</a:t>
            </a:r>
            <a:r>
              <a:rPr lang="pt-BR" i="1" dirty="0" smtClean="0">
                <a:solidFill>
                  <a:srgbClr val="000099"/>
                </a:solidFill>
                <a:effectLst>
                  <a:outerShdw blurRad="38100" dist="38100" dir="2700000" algn="tl">
                    <a:srgbClr val="C0C0C0"/>
                  </a:outerShdw>
                </a:effectLst>
              </a:rPr>
              <a:t> como instrumento de efetuar essa nova Cadeia de Suprimentos;</a:t>
            </a:r>
          </a:p>
          <a:p>
            <a:pPr marL="514350" indent="-514350" algn="just" eaLnBrk="1" hangingPunct="1">
              <a:buFont typeface="Wingdings" pitchFamily="2" charset="2"/>
              <a:buAutoNum type="arabicParenBoth"/>
              <a:defRPr/>
            </a:pPr>
            <a:r>
              <a:rPr lang="pt-BR" i="1" dirty="0" smtClean="0">
                <a:solidFill>
                  <a:srgbClr val="000099"/>
                </a:solidFill>
                <a:effectLst>
                  <a:outerShdw blurRad="38100" dist="38100" dir="2700000" algn="tl">
                    <a:srgbClr val="C0C0C0"/>
                  </a:outerShdw>
                </a:effectLst>
              </a:rPr>
              <a:t>A Logística Intermodal do potencial mineral no Estado do Mato Grosso</a:t>
            </a:r>
          </a:p>
        </p:txBody>
      </p:sp>
      <p:sp>
        <p:nvSpPr>
          <p:cNvPr id="8196"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8197"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3081338"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ítulo 1"/>
          <p:cNvSpPr>
            <a:spLocks noGrp="1"/>
          </p:cNvSpPr>
          <p:nvPr>
            <p:ph type="title"/>
          </p:nvPr>
        </p:nvSpPr>
        <p:spPr>
          <a:xfrm>
            <a:off x="0" y="0"/>
            <a:ext cx="8667750" cy="620713"/>
          </a:xfrm>
        </p:spPr>
        <p:txBody>
          <a:bodyPr/>
          <a:lstStyle/>
          <a:p>
            <a:pPr algn="ctr"/>
            <a:r>
              <a:rPr lang="pt-BR" smtClean="0"/>
              <a:t>ARCO NORTE </a:t>
            </a:r>
          </a:p>
        </p:txBody>
      </p:sp>
      <p:sp>
        <p:nvSpPr>
          <p:cNvPr id="4" name="Espaço Reservado para Número de Slide 3"/>
          <p:cNvSpPr>
            <a:spLocks noGrp="1"/>
          </p:cNvSpPr>
          <p:nvPr>
            <p:ph type="sldNum" sz="quarter" idx="12"/>
          </p:nvPr>
        </p:nvSpPr>
        <p:spPr/>
        <p:txBody>
          <a:bodyPr/>
          <a:lstStyle/>
          <a:p>
            <a:pPr>
              <a:defRPr/>
            </a:pPr>
            <a:fld id="{72F6F38B-3A1E-4F76-8E01-4DBBED260D6D}" type="slidenum">
              <a:rPr lang="pt-BR" smtClean="0"/>
              <a:pPr>
                <a:defRPr/>
              </a:pPr>
              <a:t>60</a:t>
            </a:fld>
            <a:endParaRPr lang="pt-BR"/>
          </a:p>
        </p:txBody>
      </p:sp>
      <p:pic>
        <p:nvPicPr>
          <p:cNvPr id="58372" name="Picture 3" descr="C:\Users\pc.pc\Desktop\arco norte.jpg"/>
          <p:cNvPicPr>
            <a:picLocks noGrp="1" noChangeAspect="1" noChangeArrowheads="1"/>
          </p:cNvPicPr>
          <p:nvPr>
            <p:ph idx="1"/>
          </p:nvPr>
        </p:nvPicPr>
        <p:blipFill>
          <a:blip r:embed="rId2" cstate="print"/>
          <a:srcRect/>
          <a:stretch>
            <a:fillRect/>
          </a:stretch>
        </p:blipFill>
        <p:spPr>
          <a:xfrm>
            <a:off x="0" y="620713"/>
            <a:ext cx="9906000" cy="6237287"/>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ítulo 1"/>
          <p:cNvSpPr>
            <a:spLocks noGrp="1"/>
          </p:cNvSpPr>
          <p:nvPr>
            <p:ph type="title"/>
          </p:nvPr>
        </p:nvSpPr>
        <p:spPr>
          <a:xfrm>
            <a:off x="381000" y="0"/>
            <a:ext cx="8667750" cy="1143000"/>
          </a:xfrm>
        </p:spPr>
        <p:txBody>
          <a:bodyPr/>
          <a:lstStyle/>
          <a:p>
            <a:pPr algn="ctr"/>
            <a:r>
              <a:rPr lang="pt-BR" smtClean="0"/>
              <a:t>Benchmarking Hermasa</a:t>
            </a:r>
          </a:p>
        </p:txBody>
      </p:sp>
      <p:sp>
        <p:nvSpPr>
          <p:cNvPr id="59395" name="Espaço Reservado para Conteúdo 2"/>
          <p:cNvSpPr>
            <a:spLocks noGrp="1"/>
          </p:cNvSpPr>
          <p:nvPr>
            <p:ph idx="1"/>
          </p:nvPr>
        </p:nvSpPr>
        <p:spPr>
          <a:xfrm>
            <a:off x="166688" y="2362200"/>
            <a:ext cx="9491662" cy="4495800"/>
          </a:xfrm>
        </p:spPr>
        <p:txBody>
          <a:bodyPr/>
          <a:lstStyle/>
          <a:p>
            <a:r>
              <a:rPr lang="pt-BR" smtClean="0"/>
              <a:t>Esse projeto da ETC Miritituba possui como Benchmarking, em termos da Logística de Transporte, ao Projeto da Hermasa do Grupo Amaggi, principalmente, na utilização dos modais de Transportes para escoamento da soja.</a:t>
            </a:r>
          </a:p>
        </p:txBody>
      </p:sp>
      <p:sp>
        <p:nvSpPr>
          <p:cNvPr id="4" name="Espaço Reservado para Número de Slide 3"/>
          <p:cNvSpPr>
            <a:spLocks noGrp="1"/>
          </p:cNvSpPr>
          <p:nvPr>
            <p:ph type="sldNum" sz="quarter" idx="12"/>
          </p:nvPr>
        </p:nvSpPr>
        <p:spPr/>
        <p:txBody>
          <a:bodyPr/>
          <a:lstStyle/>
          <a:p>
            <a:pPr>
              <a:defRPr/>
            </a:pPr>
            <a:fld id="{C7E85BCD-DC96-429C-90FC-DC79B7B8110B}" type="slidenum">
              <a:rPr lang="pt-BR" smtClean="0"/>
              <a:pPr>
                <a:defRPr/>
              </a:pPr>
              <a:t>61</a:t>
            </a:fld>
            <a:endParaRPr lang="pt-B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ítulo 1"/>
          <p:cNvSpPr>
            <a:spLocks noGrp="1"/>
          </p:cNvSpPr>
          <p:nvPr>
            <p:ph type="title"/>
          </p:nvPr>
        </p:nvSpPr>
        <p:spPr>
          <a:xfrm>
            <a:off x="0" y="0"/>
            <a:ext cx="9620250" cy="642938"/>
          </a:xfrm>
        </p:spPr>
        <p:txBody>
          <a:bodyPr/>
          <a:lstStyle/>
          <a:p>
            <a:pPr algn="ctr"/>
            <a:r>
              <a:rPr lang="pt-BR" smtClean="0"/>
              <a:t>Itacoatiara (AM) – Hermasa/ Grupo Amaggi</a:t>
            </a:r>
          </a:p>
        </p:txBody>
      </p:sp>
      <p:sp>
        <p:nvSpPr>
          <p:cNvPr id="60419" name="Espaço Reservado para Texto 2"/>
          <p:cNvSpPr>
            <a:spLocks noGrp="1"/>
          </p:cNvSpPr>
          <p:nvPr>
            <p:ph type="body" sz="half" idx="1"/>
          </p:nvPr>
        </p:nvSpPr>
        <p:spPr>
          <a:xfrm>
            <a:off x="238125" y="2362200"/>
            <a:ext cx="9429750" cy="4495800"/>
          </a:xfrm>
        </p:spPr>
        <p:txBody>
          <a:bodyPr/>
          <a:lstStyle/>
          <a:p>
            <a:endParaRPr lang="pt-BR" smtClean="0"/>
          </a:p>
        </p:txBody>
      </p:sp>
      <p:sp>
        <p:nvSpPr>
          <p:cNvPr id="6" name="Espaço Reservado para Número de Slide 5"/>
          <p:cNvSpPr>
            <a:spLocks noGrp="1"/>
          </p:cNvSpPr>
          <p:nvPr>
            <p:ph type="sldNum" sz="quarter" idx="12"/>
          </p:nvPr>
        </p:nvSpPr>
        <p:spPr/>
        <p:txBody>
          <a:bodyPr/>
          <a:lstStyle/>
          <a:p>
            <a:pPr>
              <a:defRPr/>
            </a:pPr>
            <a:fld id="{8E608725-C1C7-4EC2-9A5A-A26F32704B60}" type="slidenum">
              <a:rPr lang="pt-BR" smtClean="0"/>
              <a:pPr>
                <a:defRPr/>
              </a:pPr>
              <a:t>62</a:t>
            </a:fld>
            <a:endParaRPr lang="pt-BR"/>
          </a:p>
        </p:txBody>
      </p:sp>
      <p:pic>
        <p:nvPicPr>
          <p:cNvPr id="60421" name="Picture 2" descr="D:\Users\pc\Desktop\ufmt\Imagem\Logística 18.jpg"/>
          <p:cNvPicPr>
            <a:picLocks noChangeAspect="1" noChangeArrowheads="1"/>
          </p:cNvPicPr>
          <p:nvPr/>
        </p:nvPicPr>
        <p:blipFill>
          <a:blip r:embed="rId2" cstate="print"/>
          <a:srcRect/>
          <a:stretch>
            <a:fillRect/>
          </a:stretch>
        </p:blipFill>
        <p:spPr bwMode="auto">
          <a:xfrm>
            <a:off x="0" y="928688"/>
            <a:ext cx="9906000" cy="5929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0" y="0"/>
            <a:ext cx="10096500" cy="714375"/>
          </a:xfrm>
        </p:spPr>
        <p:txBody>
          <a:bodyPr/>
          <a:lstStyle/>
          <a:p>
            <a:pPr algn="ctr"/>
            <a:r>
              <a:rPr lang="pt-BR" sz="2000" smtClean="0"/>
              <a:t/>
            </a:r>
            <a:br>
              <a:rPr lang="pt-BR" sz="2000" smtClean="0"/>
            </a:br>
            <a:r>
              <a:rPr lang="pt-BR" sz="2400" smtClean="0"/>
              <a:t> </a:t>
            </a:r>
            <a:r>
              <a:rPr lang="pt-BR" sz="2800" smtClean="0"/>
              <a:t>Corredor Exportação Porto Velho (RO)- Itacoatiara (AM)</a:t>
            </a:r>
          </a:p>
        </p:txBody>
      </p:sp>
      <p:sp>
        <p:nvSpPr>
          <p:cNvPr id="61443" name="Espaço Reservado para Conteúdo 2"/>
          <p:cNvSpPr>
            <a:spLocks noGrp="1"/>
          </p:cNvSpPr>
          <p:nvPr>
            <p:ph idx="1"/>
          </p:nvPr>
        </p:nvSpPr>
        <p:spPr>
          <a:xfrm>
            <a:off x="0" y="571500"/>
            <a:ext cx="9906000" cy="6286500"/>
          </a:xfrm>
        </p:spPr>
        <p:txBody>
          <a:bodyPr/>
          <a:lstStyle/>
          <a:p>
            <a:pPr>
              <a:buFont typeface="Wingdings" pitchFamily="2" charset="2"/>
              <a:buChar char="Ø"/>
            </a:pPr>
            <a:r>
              <a:rPr lang="pt-BR" sz="2400" smtClean="0">
                <a:solidFill>
                  <a:srgbClr val="000099"/>
                </a:solidFill>
              </a:rPr>
              <a:t>Soja in Natura </a:t>
            </a:r>
          </a:p>
          <a:p>
            <a:pPr>
              <a:buFontTx/>
              <a:buChar char="-"/>
            </a:pPr>
            <a:r>
              <a:rPr lang="pt-BR" sz="2400" smtClean="0">
                <a:solidFill>
                  <a:srgbClr val="FF0000"/>
                </a:solidFill>
              </a:rPr>
              <a:t>Origem: Noroeste Mato Grosso (MT)</a:t>
            </a:r>
          </a:p>
          <a:p>
            <a:pPr>
              <a:buFontTx/>
              <a:buChar char="-"/>
            </a:pPr>
            <a:r>
              <a:rPr lang="pt-BR" sz="2400" smtClean="0">
                <a:solidFill>
                  <a:srgbClr val="FF0000"/>
                </a:solidFill>
              </a:rPr>
              <a:t>Destino: Porto Velho (RO)</a:t>
            </a:r>
          </a:p>
          <a:p>
            <a:pPr>
              <a:buFont typeface="Wingdings" pitchFamily="2" charset="2"/>
              <a:buNone/>
            </a:pPr>
            <a:endParaRPr lang="pt-BR" sz="2400" smtClean="0">
              <a:solidFill>
                <a:srgbClr val="FF0000"/>
              </a:solidFill>
            </a:endParaRPr>
          </a:p>
          <a:p>
            <a:pPr>
              <a:buFont typeface="Wingdings" pitchFamily="2" charset="2"/>
              <a:buNone/>
            </a:pPr>
            <a:r>
              <a:rPr lang="pt-BR" sz="2400" smtClean="0">
                <a:solidFill>
                  <a:srgbClr val="FF0000"/>
                </a:solidFill>
              </a:rPr>
              <a:t>- Modal utilizado: Rodovia /Bi-Trem</a:t>
            </a:r>
          </a:p>
          <a:p>
            <a:pPr>
              <a:buFont typeface="Wingdings" pitchFamily="2" charset="2"/>
              <a:buChar char="Ø"/>
            </a:pPr>
            <a:r>
              <a:rPr lang="pt-BR" sz="2400" smtClean="0">
                <a:solidFill>
                  <a:srgbClr val="000099"/>
                </a:solidFill>
              </a:rPr>
              <a:t>Soja in Natura</a:t>
            </a:r>
          </a:p>
          <a:p>
            <a:pPr>
              <a:buFontTx/>
              <a:buChar char="-"/>
            </a:pPr>
            <a:r>
              <a:rPr lang="pt-BR" sz="2400" smtClean="0">
                <a:solidFill>
                  <a:srgbClr val="FF0000"/>
                </a:solidFill>
              </a:rPr>
              <a:t>Origem: Porto Velho (RO)</a:t>
            </a:r>
          </a:p>
          <a:p>
            <a:pPr>
              <a:buFontTx/>
              <a:buChar char="-"/>
            </a:pPr>
            <a:r>
              <a:rPr lang="pt-BR" sz="2400" smtClean="0">
                <a:solidFill>
                  <a:srgbClr val="FF0000"/>
                </a:solidFill>
              </a:rPr>
              <a:t>Destino: Itacoatiara (AM)  </a:t>
            </a:r>
          </a:p>
          <a:p>
            <a:pPr>
              <a:buFontTx/>
              <a:buChar char="-"/>
            </a:pPr>
            <a:r>
              <a:rPr lang="pt-BR" sz="2400" smtClean="0">
                <a:solidFill>
                  <a:srgbClr val="FF0000"/>
                </a:solidFill>
              </a:rPr>
              <a:t>Modal utilizado: Hidrovia/ Barcaça</a:t>
            </a:r>
          </a:p>
          <a:p>
            <a:pPr>
              <a:buFont typeface="Wingdings" pitchFamily="2" charset="2"/>
              <a:buChar char="Ø"/>
            </a:pPr>
            <a:r>
              <a:rPr lang="pt-BR" sz="2400" smtClean="0">
                <a:solidFill>
                  <a:srgbClr val="000099"/>
                </a:solidFill>
              </a:rPr>
              <a:t>Soja in Natura, Óleo (*) e Farelo de Soja (*) </a:t>
            </a:r>
          </a:p>
          <a:p>
            <a:pPr>
              <a:buFontTx/>
              <a:buChar char="-"/>
            </a:pPr>
            <a:r>
              <a:rPr lang="pt-BR" sz="2400" smtClean="0">
                <a:solidFill>
                  <a:srgbClr val="FF0000"/>
                </a:solidFill>
              </a:rPr>
              <a:t>Origem: Itacoatiara (AM) </a:t>
            </a:r>
          </a:p>
          <a:p>
            <a:pPr>
              <a:buFontTx/>
              <a:buChar char="-"/>
            </a:pPr>
            <a:r>
              <a:rPr lang="pt-BR" sz="2400" smtClean="0">
                <a:solidFill>
                  <a:srgbClr val="FF0000"/>
                </a:solidFill>
              </a:rPr>
              <a:t>Destino: Portos Mundiais</a:t>
            </a:r>
          </a:p>
          <a:p>
            <a:pPr>
              <a:buFontTx/>
              <a:buChar char="-"/>
            </a:pPr>
            <a:r>
              <a:rPr lang="pt-BR" sz="2400" smtClean="0">
                <a:solidFill>
                  <a:srgbClr val="FF0000"/>
                </a:solidFill>
              </a:rPr>
              <a:t>Modal utilizado: Marítimo/ Navios </a:t>
            </a:r>
            <a:r>
              <a:rPr lang="pt-BR" sz="2400" b="1" i="1" smtClean="0">
                <a:solidFill>
                  <a:srgbClr val="FF0000"/>
                </a:solidFill>
              </a:rPr>
              <a:t>Panamax</a:t>
            </a:r>
            <a:r>
              <a:rPr lang="pt-BR" sz="2400" smtClean="0">
                <a:solidFill>
                  <a:srgbClr val="FF0000"/>
                </a:solidFill>
              </a:rPr>
              <a:t> ou </a:t>
            </a:r>
            <a:r>
              <a:rPr lang="pt-BR" sz="2400" b="1" i="1" smtClean="0">
                <a:solidFill>
                  <a:srgbClr val="FF0000"/>
                </a:solidFill>
              </a:rPr>
              <a:t>Capesize</a:t>
            </a:r>
            <a:endParaRPr lang="pt-BR" sz="2400" smtClean="0">
              <a:solidFill>
                <a:srgbClr val="FF0000"/>
              </a:solidFill>
            </a:endParaRPr>
          </a:p>
          <a:p>
            <a:pPr>
              <a:buFontTx/>
              <a:buChar char="-"/>
            </a:pPr>
            <a:r>
              <a:rPr lang="pt-BR" sz="2400" smtClean="0">
                <a:solidFill>
                  <a:srgbClr val="FF0000"/>
                </a:solidFill>
              </a:rPr>
              <a:t> </a:t>
            </a:r>
            <a:r>
              <a:rPr lang="pt-BR" sz="2400" smtClean="0">
                <a:solidFill>
                  <a:srgbClr val="000099"/>
                </a:solidFill>
              </a:rPr>
              <a:t>(*) </a:t>
            </a:r>
            <a:r>
              <a:rPr lang="pt-BR" sz="2400" smtClean="0">
                <a:solidFill>
                  <a:srgbClr val="FF0000"/>
                </a:solidFill>
              </a:rPr>
              <a:t>O Grupo Amaggi possui uma esmagadora em Itacoatiara (AM)</a:t>
            </a:r>
          </a:p>
          <a:p>
            <a:pPr>
              <a:buFontTx/>
              <a:buChar char="-"/>
            </a:pPr>
            <a:endParaRPr lang="pt-BR" smtClean="0">
              <a:solidFill>
                <a:srgbClr val="000099"/>
              </a:solidFill>
            </a:endParaRPr>
          </a:p>
          <a:p>
            <a:pPr>
              <a:buFont typeface="Wingdings" pitchFamily="2" charset="2"/>
              <a:buNone/>
            </a:pPr>
            <a:endParaRPr lang="pt-BR" smtClean="0">
              <a:solidFill>
                <a:srgbClr val="000099"/>
              </a:solidFill>
            </a:endParaRPr>
          </a:p>
          <a:p>
            <a:pPr>
              <a:buFont typeface="Wingdings" pitchFamily="2" charset="2"/>
              <a:buNone/>
            </a:pPr>
            <a:endParaRPr lang="pt-BR" smtClean="0">
              <a:solidFill>
                <a:srgbClr val="FF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2E6CD74-FB3B-4D0A-A38D-7EFCE62837C2}" type="slidenum">
              <a:rPr lang="pt-BR"/>
              <a:pPr>
                <a:defRPr/>
              </a:pPr>
              <a:t>64</a:t>
            </a:fld>
            <a:endParaRPr lang="pt-BR"/>
          </a:p>
        </p:txBody>
      </p:sp>
      <p:sp>
        <p:nvSpPr>
          <p:cNvPr id="62467" name="Rectangle 2"/>
          <p:cNvSpPr>
            <a:spLocks noGrp="1" noChangeArrowheads="1"/>
          </p:cNvSpPr>
          <p:nvPr>
            <p:ph type="title"/>
          </p:nvPr>
        </p:nvSpPr>
        <p:spPr>
          <a:xfrm>
            <a:off x="-152400" y="0"/>
            <a:ext cx="9906000" cy="1981200"/>
          </a:xfrm>
        </p:spPr>
        <p:txBody>
          <a:bodyPr/>
          <a:lstStyle/>
          <a:p>
            <a:pPr algn="ctr" eaLnBrk="1" hangingPunct="1"/>
            <a:r>
              <a:rPr lang="pt-BR" smtClean="0"/>
              <a:t>Logística de Transportes e a </a:t>
            </a:r>
            <a:br>
              <a:rPr lang="pt-BR" smtClean="0"/>
            </a:br>
            <a:r>
              <a:rPr lang="pt-BR" smtClean="0"/>
              <a:t>Abordagem Sistêmica \ Holística  </a:t>
            </a:r>
            <a:br>
              <a:rPr lang="pt-BR" smtClean="0"/>
            </a:br>
            <a:r>
              <a:rPr lang="pt-BR" smtClean="0"/>
              <a:t/>
            </a:r>
            <a:br>
              <a:rPr lang="pt-BR" smtClean="0"/>
            </a:br>
            <a:endParaRPr lang="pt-BR" smtClean="0"/>
          </a:p>
        </p:txBody>
      </p:sp>
      <p:sp>
        <p:nvSpPr>
          <p:cNvPr id="62468" name="Rectangle 3"/>
          <p:cNvSpPr>
            <a:spLocks noGrp="1" noChangeArrowheads="1"/>
          </p:cNvSpPr>
          <p:nvPr>
            <p:ph type="body" idx="1"/>
          </p:nvPr>
        </p:nvSpPr>
        <p:spPr>
          <a:xfrm>
            <a:off x="0" y="2362200"/>
            <a:ext cx="9658350" cy="4343400"/>
          </a:xfrm>
        </p:spPr>
        <p:txBody>
          <a:bodyPr/>
          <a:lstStyle/>
          <a:p>
            <a:pPr eaLnBrk="1" hangingPunct="1"/>
            <a:r>
              <a:rPr lang="pt-BR" sz="2400" b="1" smtClean="0"/>
              <a:t>A Logística de Transportes deve ser vista como um Sistema, não de forma isolada ou estanque e sim, de forma integrada, como um todo, com uma abordagem sistêmica e holística, onde o uso do intermodalismo, com a integração de todos os modais, operando e funcionado de forma célere, aferindo índices de desempenho “ON LINE” de  Produtividade e Competitividade, para que possa integrar a Cadeia de Suprimentos Locais, Regionais e Globais.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C35CE2A1-D8D2-43A5-98F3-907FADE8143D}" type="slidenum">
              <a:rPr lang="pt-BR"/>
              <a:pPr>
                <a:defRPr/>
              </a:pPr>
              <a:t>65</a:t>
            </a:fld>
            <a:endParaRPr lang="pt-BR"/>
          </a:p>
        </p:txBody>
      </p:sp>
      <p:sp>
        <p:nvSpPr>
          <p:cNvPr id="114690" name="Rectangle 2"/>
          <p:cNvSpPr>
            <a:spLocks noGrp="1" noChangeArrowheads="1"/>
          </p:cNvSpPr>
          <p:nvPr>
            <p:ph type="title"/>
          </p:nvPr>
        </p:nvSpPr>
        <p:spPr>
          <a:xfrm>
            <a:off x="0" y="214313"/>
            <a:ext cx="9658350" cy="714375"/>
          </a:xfrm>
        </p:spPr>
        <p:txBody>
          <a:bodyPr/>
          <a:lstStyle/>
          <a:p>
            <a:pPr algn="ctr" eaLnBrk="1" hangingPunct="1">
              <a:defRPr/>
            </a:pPr>
            <a:r>
              <a:rPr lang="pt-BR" sz="2800" i="1" dirty="0" smtClean="0">
                <a:effectLst>
                  <a:outerShdw blurRad="38100" dist="38100" dir="2700000" algn="tl">
                    <a:srgbClr val="C0C0C0"/>
                  </a:outerShdw>
                </a:effectLst>
              </a:rPr>
              <a:t> </a:t>
            </a:r>
            <a:br>
              <a:rPr lang="pt-BR" sz="2800" i="1" dirty="0" smtClean="0">
                <a:effectLst>
                  <a:outerShdw blurRad="38100" dist="38100" dir="2700000" algn="tl">
                    <a:srgbClr val="C0C0C0"/>
                  </a:outerShdw>
                </a:effectLst>
              </a:rPr>
            </a:br>
            <a:r>
              <a:rPr lang="pt-BR" sz="2800" i="1" dirty="0" smtClean="0">
                <a:effectLst>
                  <a:outerShdw blurRad="38100" dist="38100" dir="2700000" algn="tl">
                    <a:srgbClr val="C0C0C0"/>
                  </a:outerShdw>
                </a:effectLst>
              </a:rPr>
              <a:t>PORTO DE PARANAGUÁ (PR)</a:t>
            </a:r>
            <a:endParaRPr lang="pt-BR" sz="2800" dirty="0" smtClean="0"/>
          </a:p>
        </p:txBody>
      </p:sp>
      <p:pic>
        <p:nvPicPr>
          <p:cNvPr id="63492" name="Picture 4" descr="msotw9_temp0"/>
          <p:cNvPicPr>
            <a:picLocks noGrp="1" noChangeAspect="1" noChangeArrowheads="1"/>
          </p:cNvPicPr>
          <p:nvPr>
            <p:ph type="body" idx="1"/>
          </p:nvPr>
        </p:nvPicPr>
        <p:blipFill>
          <a:blip r:embed="rId2" cstate="print"/>
          <a:srcRect/>
          <a:stretch>
            <a:fillRect/>
          </a:stretch>
        </p:blipFill>
        <p:spPr>
          <a:xfrm>
            <a:off x="1295400" y="2286000"/>
            <a:ext cx="7094538" cy="434340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55DB5E5-9C0B-4E8B-8A9A-590CD90F5F4D}" type="slidenum">
              <a:rPr lang="pt-BR"/>
              <a:pPr>
                <a:defRPr/>
              </a:pPr>
              <a:t>66</a:t>
            </a:fld>
            <a:endParaRPr lang="pt-BR"/>
          </a:p>
        </p:txBody>
      </p:sp>
      <p:sp>
        <p:nvSpPr>
          <p:cNvPr id="64515" name="Rectangle 2"/>
          <p:cNvSpPr>
            <a:spLocks noGrp="1" noChangeArrowheads="1"/>
          </p:cNvSpPr>
          <p:nvPr>
            <p:ph type="title"/>
          </p:nvPr>
        </p:nvSpPr>
        <p:spPr>
          <a:xfrm>
            <a:off x="0" y="0"/>
            <a:ext cx="9753600" cy="1000125"/>
          </a:xfrm>
        </p:spPr>
        <p:txBody>
          <a:bodyPr/>
          <a:lstStyle/>
          <a:p>
            <a:pPr algn="ctr" eaLnBrk="1" hangingPunct="1"/>
            <a:r>
              <a:rPr lang="pt-BR" sz="2800" smtClean="0"/>
              <a:t>PORTO DE PARANAGUÁ (PR)</a:t>
            </a:r>
            <a:br>
              <a:rPr lang="pt-BR" sz="2800" smtClean="0"/>
            </a:br>
            <a:endParaRPr lang="pt-BR" sz="2800" u="sng" smtClean="0">
              <a:solidFill>
                <a:srgbClr val="FF0000"/>
              </a:solidFill>
            </a:endParaRPr>
          </a:p>
        </p:txBody>
      </p:sp>
      <p:pic>
        <p:nvPicPr>
          <p:cNvPr id="64516" name="Picture 4"/>
          <p:cNvPicPr>
            <a:picLocks noGrp="1" noChangeAspect="1" noChangeArrowheads="1"/>
          </p:cNvPicPr>
          <p:nvPr>
            <p:ph type="body" idx="1"/>
          </p:nvPr>
        </p:nvPicPr>
        <p:blipFill>
          <a:blip r:embed="rId2" cstate="print"/>
          <a:srcRect/>
          <a:stretch>
            <a:fillRect/>
          </a:stretch>
        </p:blipFill>
        <p:spPr>
          <a:xfrm>
            <a:off x="990600" y="2362200"/>
            <a:ext cx="8534400" cy="4343400"/>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DDCE57AF-967B-44EC-A7A5-C4A869B9C8E1}" type="slidenum">
              <a:rPr lang="pt-BR"/>
              <a:pPr>
                <a:defRPr/>
              </a:pPr>
              <a:t>67</a:t>
            </a:fld>
            <a:endParaRPr lang="pt-BR"/>
          </a:p>
        </p:txBody>
      </p:sp>
      <p:sp>
        <p:nvSpPr>
          <p:cNvPr id="65539" name="Rectangle 2"/>
          <p:cNvSpPr>
            <a:spLocks noGrp="1" noChangeArrowheads="1"/>
          </p:cNvSpPr>
          <p:nvPr>
            <p:ph type="title"/>
          </p:nvPr>
        </p:nvSpPr>
        <p:spPr>
          <a:xfrm>
            <a:off x="0" y="152400"/>
            <a:ext cx="9658350" cy="490538"/>
          </a:xfrm>
        </p:spPr>
        <p:txBody>
          <a:bodyPr/>
          <a:lstStyle/>
          <a:p>
            <a:pPr algn="ctr" eaLnBrk="1" hangingPunct="1"/>
            <a:r>
              <a:rPr lang="pt-BR" smtClean="0"/>
              <a:t>Porto Santos (SP) </a:t>
            </a:r>
          </a:p>
        </p:txBody>
      </p:sp>
      <p:pic>
        <p:nvPicPr>
          <p:cNvPr id="65540" name="Picture 5" descr="D:\Users\pc\Desktop\ufmt\Imagem\Logistica 4.jpg"/>
          <p:cNvPicPr>
            <a:picLocks noGrp="1" noChangeAspect="1" noChangeArrowheads="1"/>
          </p:cNvPicPr>
          <p:nvPr>
            <p:ph idx="1"/>
          </p:nvPr>
        </p:nvPicPr>
        <p:blipFill>
          <a:blip r:embed="rId2" cstate="print"/>
          <a:srcRect/>
          <a:stretch>
            <a:fillRect/>
          </a:stretch>
        </p:blipFill>
        <p:spPr>
          <a:xfrm>
            <a:off x="381000" y="642938"/>
            <a:ext cx="7643813" cy="6215062"/>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AD865613-30F0-423E-AC28-2A0E2F37FE66}" type="slidenum">
              <a:rPr lang="pt-BR"/>
              <a:pPr>
                <a:defRPr/>
              </a:pPr>
              <a:t>68</a:t>
            </a:fld>
            <a:endParaRPr lang="pt-BR"/>
          </a:p>
        </p:txBody>
      </p:sp>
      <p:sp>
        <p:nvSpPr>
          <p:cNvPr id="66563" name="Rectangle 2"/>
          <p:cNvSpPr>
            <a:spLocks noGrp="1" noChangeArrowheads="1"/>
          </p:cNvSpPr>
          <p:nvPr>
            <p:ph type="title"/>
          </p:nvPr>
        </p:nvSpPr>
        <p:spPr>
          <a:xfrm>
            <a:off x="0" y="152400"/>
            <a:ext cx="9658350" cy="490538"/>
          </a:xfrm>
        </p:spPr>
        <p:txBody>
          <a:bodyPr/>
          <a:lstStyle/>
          <a:p>
            <a:pPr algn="ctr" eaLnBrk="1" hangingPunct="1"/>
            <a:r>
              <a:rPr lang="pt-BR" smtClean="0"/>
              <a:t>Porto Santos (SP)</a:t>
            </a:r>
          </a:p>
        </p:txBody>
      </p:sp>
      <p:pic>
        <p:nvPicPr>
          <p:cNvPr id="66564" name="Picture 2" descr="D:\Users\pc\Desktop\ufmt\Imagem\Logistica 2.jpg"/>
          <p:cNvPicPr>
            <a:picLocks noGrp="1" noChangeAspect="1" noChangeArrowheads="1"/>
          </p:cNvPicPr>
          <p:nvPr>
            <p:ph idx="1"/>
          </p:nvPr>
        </p:nvPicPr>
        <p:blipFill>
          <a:blip r:embed="rId2" cstate="print"/>
          <a:srcRect/>
          <a:stretch>
            <a:fillRect/>
          </a:stretch>
        </p:blipFill>
        <p:spPr>
          <a:xfrm>
            <a:off x="0" y="714375"/>
            <a:ext cx="9906000" cy="6143625"/>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ítulo 1"/>
          <p:cNvSpPr>
            <a:spLocks noGrp="1"/>
          </p:cNvSpPr>
          <p:nvPr>
            <p:ph type="title"/>
          </p:nvPr>
        </p:nvSpPr>
        <p:spPr>
          <a:xfrm>
            <a:off x="0" y="0"/>
            <a:ext cx="9667875" cy="1143000"/>
          </a:xfrm>
        </p:spPr>
        <p:txBody>
          <a:bodyPr/>
          <a:lstStyle/>
          <a:p>
            <a:r>
              <a:rPr lang="pt-BR" smtClean="0"/>
              <a:t>“Não Conformidade” Logística de Transporte Abordagem Sistêmica/Holística </a:t>
            </a:r>
          </a:p>
        </p:txBody>
      </p:sp>
      <p:sp>
        <p:nvSpPr>
          <p:cNvPr id="67587" name="Espaço Reservado para Conteúdo 2"/>
          <p:cNvSpPr>
            <a:spLocks noGrp="1"/>
          </p:cNvSpPr>
          <p:nvPr>
            <p:ph idx="1"/>
          </p:nvPr>
        </p:nvSpPr>
        <p:spPr>
          <a:xfrm>
            <a:off x="0" y="2143125"/>
            <a:ext cx="9658350" cy="4714875"/>
          </a:xfrm>
        </p:spPr>
        <p:txBody>
          <a:bodyPr/>
          <a:lstStyle/>
          <a:p>
            <a:r>
              <a:rPr lang="pt-BR" smtClean="0"/>
              <a:t>Essas fotos da fila de caminhões e navios demonstram o total descalabro da falta de planejamento (principalmente da ausência de Pesquisa Operacional) e indo completamente ao contrário da Logística de Transporte possuir uma Abordagem Sistêmica/Holística, o que acarreta maiores “</a:t>
            </a:r>
            <a:r>
              <a:rPr lang="pt-BR" b="1" smtClean="0"/>
              <a:t>Lead-Time”</a:t>
            </a:r>
            <a:r>
              <a:rPr lang="pt-BR" smtClean="0"/>
              <a:t> junto aos clientes, principalmente, aqueles que são os maiores compradores de soja do país (República Popular da China), acarretando aumento de custos logísticos de frota caminhões aguardando descarga no Porto , “</a:t>
            </a:r>
            <a:r>
              <a:rPr lang="pt-BR" b="1" smtClean="0"/>
              <a:t>Demurrage”</a:t>
            </a:r>
            <a:r>
              <a:rPr lang="pt-BR" smtClean="0"/>
              <a:t>, etc..</a:t>
            </a:r>
          </a:p>
        </p:txBody>
      </p:sp>
      <p:sp>
        <p:nvSpPr>
          <p:cNvPr id="4" name="Espaço Reservado para Número de Slide 3"/>
          <p:cNvSpPr>
            <a:spLocks noGrp="1"/>
          </p:cNvSpPr>
          <p:nvPr>
            <p:ph type="sldNum" sz="quarter" idx="12"/>
          </p:nvPr>
        </p:nvSpPr>
        <p:spPr/>
        <p:txBody>
          <a:bodyPr/>
          <a:lstStyle/>
          <a:p>
            <a:pPr>
              <a:defRPr/>
            </a:pPr>
            <a:fld id="{0989C1B3-9DF0-4244-B013-B89A9A76F40D}" type="slidenum">
              <a:rPr lang="pt-BR" smtClean="0"/>
              <a:pPr>
                <a:defRPr/>
              </a:pPr>
              <a:t>69</a:t>
            </a:fld>
            <a:endParaRPr lang="pt-B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DC5C085D-FAC8-49B2-A53F-290B0384914F}" type="slidenum">
              <a:rPr lang="pt-BR"/>
              <a:pPr>
                <a:defRPr/>
              </a:pPr>
              <a:t>7</a:t>
            </a:fld>
            <a:endParaRPr lang="pt-BR"/>
          </a:p>
        </p:txBody>
      </p:sp>
      <p:sp>
        <p:nvSpPr>
          <p:cNvPr id="9219" name="Rectangle 2"/>
          <p:cNvSpPr>
            <a:spLocks noGrp="1" noChangeArrowheads="1"/>
          </p:cNvSpPr>
          <p:nvPr>
            <p:ph type="title"/>
          </p:nvPr>
        </p:nvSpPr>
        <p:spPr>
          <a:xfrm>
            <a:off x="0" y="0"/>
            <a:ext cx="9906000" cy="838200"/>
          </a:xfrm>
        </p:spPr>
        <p:txBody>
          <a:bodyPr/>
          <a:lstStyle/>
          <a:p>
            <a:pPr algn="ctr" eaLnBrk="1" hangingPunct="1"/>
            <a:r>
              <a:rPr lang="pt-BR" sz="2800" smtClean="0"/>
              <a:t>Cadeia de Suprimentos</a:t>
            </a:r>
          </a:p>
        </p:txBody>
      </p:sp>
      <p:sp>
        <p:nvSpPr>
          <p:cNvPr id="9220" name="Rectangle 3"/>
          <p:cNvSpPr>
            <a:spLocks noGrp="1" noChangeArrowheads="1"/>
          </p:cNvSpPr>
          <p:nvPr>
            <p:ph type="body" idx="1"/>
          </p:nvPr>
        </p:nvSpPr>
        <p:spPr>
          <a:xfrm>
            <a:off x="0" y="2500313"/>
            <a:ext cx="9906000" cy="4495800"/>
          </a:xfrm>
        </p:spPr>
        <p:txBody>
          <a:bodyPr/>
          <a:lstStyle/>
          <a:p>
            <a:pPr eaLnBrk="1" hangingPunct="1">
              <a:buFontTx/>
              <a:buChar char="-"/>
            </a:pPr>
            <a:r>
              <a:rPr lang="pt-BR" b="1" smtClean="0">
                <a:solidFill>
                  <a:srgbClr val="FF0000"/>
                </a:solidFill>
              </a:rPr>
              <a:t>Fluxo de Materiais (matéria-prima + produto acabado) com alto uso de Tecnologia da Informação (TI) para o seu monitoramento e gerenciamento, de forma extremamente dinâmica, e principalmente, para atingir o seu objetivo da entrega desses Materiais, utiliza-se de forma significativa do vetor principal que conduz os mesmos da origem ao destino: TRANSPORTES  </a:t>
            </a:r>
            <a:endParaRPr lang="pt-BR" b="1" smtClean="0">
              <a:solidFill>
                <a:schemeClr val="tx2"/>
              </a:solidFill>
            </a:endParaRPr>
          </a:p>
        </p:txBody>
      </p:sp>
    </p:spTree>
  </p:cSld>
  <p:clrMapOvr>
    <a:masterClrMapping/>
  </p:clrMapOvr>
  <p:transition advTm="7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9044EC04-9EF2-411C-88B7-2C7AFAB65F7D}" type="slidenum">
              <a:rPr lang="pt-BR"/>
              <a:pPr>
                <a:defRPr/>
              </a:pPr>
              <a:t>70</a:t>
            </a:fld>
            <a:endParaRPr lang="pt-BR"/>
          </a:p>
        </p:txBody>
      </p:sp>
      <p:sp>
        <p:nvSpPr>
          <p:cNvPr id="10243" name="Rectangle 2"/>
          <p:cNvSpPr>
            <a:spLocks noGrp="1" noChangeArrowheads="1"/>
          </p:cNvSpPr>
          <p:nvPr>
            <p:ph type="title"/>
          </p:nvPr>
        </p:nvSpPr>
        <p:spPr>
          <a:xfrm>
            <a:off x="0" y="0"/>
            <a:ext cx="9906000" cy="500063"/>
          </a:xfrm>
        </p:spPr>
        <p:txBody>
          <a:bodyPr/>
          <a:lstStyle/>
          <a:p>
            <a:pPr algn="ctr" eaLnBrk="1" hangingPunct="1">
              <a:defRPr/>
            </a:pPr>
            <a:r>
              <a:rPr lang="pt-BR" sz="2800" dirty="0" smtClean="0">
                <a:solidFill>
                  <a:schemeClr val="accent5">
                    <a:lumMod val="50000"/>
                  </a:schemeClr>
                </a:solidFill>
              </a:rPr>
              <a:t>	NOVA VERTICALIZAÇÃO DA SOJA</a:t>
            </a:r>
          </a:p>
        </p:txBody>
      </p:sp>
      <p:sp>
        <p:nvSpPr>
          <p:cNvPr id="68612" name="Rectangle 3"/>
          <p:cNvSpPr>
            <a:spLocks noGrp="1" noChangeArrowheads="1"/>
          </p:cNvSpPr>
          <p:nvPr>
            <p:ph type="body" idx="1"/>
          </p:nvPr>
        </p:nvSpPr>
        <p:spPr>
          <a:xfrm>
            <a:off x="0" y="428625"/>
            <a:ext cx="9906000" cy="6429375"/>
          </a:xfrm>
        </p:spPr>
        <p:txBody>
          <a:bodyPr/>
          <a:lstStyle/>
          <a:p>
            <a:pPr eaLnBrk="1" hangingPunct="1">
              <a:buFontTx/>
              <a:buChar char="-"/>
            </a:pPr>
            <a:r>
              <a:rPr lang="pt-BR" sz="2000" b="1" smtClean="0">
                <a:solidFill>
                  <a:schemeClr val="bg2"/>
                </a:solidFill>
              </a:rPr>
              <a:t>A nova verticalização da soja demandará  agregação de valor na Cadeia de Suprimentos, consequentemente, um processo de industrialização,</a:t>
            </a:r>
          </a:p>
          <a:p>
            <a:pPr eaLnBrk="1" hangingPunct="1">
              <a:buFont typeface="Wingdings" pitchFamily="2" charset="2"/>
              <a:buNone/>
            </a:pPr>
            <a:r>
              <a:rPr lang="pt-BR" sz="2000" b="1" smtClean="0">
                <a:solidFill>
                  <a:schemeClr val="bg2"/>
                </a:solidFill>
              </a:rPr>
              <a:t>    com a utilização de forma sustentável, em substituição a matéria-prima “não renovável” como o petróleo, revestimentos e uso medicinais à saber:</a:t>
            </a:r>
          </a:p>
          <a:p>
            <a:pPr eaLnBrk="1" hangingPunct="1">
              <a:buFontTx/>
              <a:buChar char="-"/>
            </a:pPr>
            <a:endParaRPr lang="pt-BR" sz="2000" b="1" smtClean="0">
              <a:solidFill>
                <a:srgbClr val="FF0000"/>
              </a:solidFill>
            </a:endParaRPr>
          </a:p>
          <a:p>
            <a:pPr eaLnBrk="1" hangingPunct="1">
              <a:buFontTx/>
              <a:buChar char="-"/>
            </a:pPr>
            <a:endParaRPr lang="pt-BR" sz="2000" b="1" smtClean="0">
              <a:solidFill>
                <a:srgbClr val="FF0000"/>
              </a:solidFill>
            </a:endParaRPr>
          </a:p>
          <a:p>
            <a:pPr eaLnBrk="1" hangingPunct="1">
              <a:buFontTx/>
              <a:buChar char="-"/>
            </a:pPr>
            <a:r>
              <a:rPr lang="pt-BR" sz="2000" b="1" smtClean="0">
                <a:solidFill>
                  <a:schemeClr val="bg2"/>
                </a:solidFill>
              </a:rPr>
              <a:t>(1) ESPUMAS =&gt;  </a:t>
            </a:r>
            <a:r>
              <a:rPr lang="pt-BR" sz="2000" b="1" smtClean="0">
                <a:solidFill>
                  <a:srgbClr val="FF0000"/>
                </a:solidFill>
              </a:rPr>
              <a:t>O óleo da soja dá origem ao poliol vegetal, substância que pode substituir o poliuretano na confecção de espumas para travesseiros, colchão e estofado;</a:t>
            </a:r>
          </a:p>
          <a:p>
            <a:pPr eaLnBrk="1" hangingPunct="1">
              <a:buFontTx/>
              <a:buChar char="-"/>
            </a:pPr>
            <a:r>
              <a:rPr lang="pt-BR" sz="2000" b="1" smtClean="0">
                <a:solidFill>
                  <a:schemeClr val="bg2"/>
                </a:solidFill>
              </a:rPr>
              <a:t>(2) PLÁSTICOS =&gt; </a:t>
            </a:r>
            <a:r>
              <a:rPr lang="pt-BR" sz="2000" b="1" smtClean="0">
                <a:solidFill>
                  <a:srgbClr val="FF0000"/>
                </a:solidFill>
              </a:rPr>
              <a:t>Para-choques, painéis e as partes plásticas dos veículos podem ser feitas à base do poliol vegetal, em substituição aos derivados de petróleo;</a:t>
            </a:r>
          </a:p>
          <a:p>
            <a:pPr eaLnBrk="1" hangingPunct="1">
              <a:buFontTx/>
              <a:buChar char="-"/>
            </a:pPr>
            <a:r>
              <a:rPr lang="pt-BR" sz="2000" b="1" smtClean="0">
                <a:solidFill>
                  <a:schemeClr val="bg2"/>
                </a:solidFill>
              </a:rPr>
              <a:t>(3) REVESTIMENTO =&gt; </a:t>
            </a:r>
            <a:r>
              <a:rPr lang="pt-BR" sz="2000" b="1" smtClean="0">
                <a:solidFill>
                  <a:srgbClr val="FF0000"/>
                </a:solidFill>
              </a:rPr>
              <a:t>O óleo de soja pode gerar espumas de revestimento, úteis na fabricação de refrigeradores, além de paredes e teto com revestimento térmico e acústico;</a:t>
            </a:r>
          </a:p>
          <a:p>
            <a:pPr eaLnBrk="1" hangingPunct="1">
              <a:buFontTx/>
              <a:buChar char="-"/>
            </a:pPr>
            <a:r>
              <a:rPr lang="pt-BR" sz="2000" b="1" smtClean="0">
                <a:solidFill>
                  <a:schemeClr val="bg2"/>
                </a:solidFill>
              </a:rPr>
              <a:t>(4) REMÉDIOS =&gt; </a:t>
            </a:r>
            <a:r>
              <a:rPr lang="pt-BR" sz="2000" b="1" smtClean="0">
                <a:solidFill>
                  <a:srgbClr val="FF0000"/>
                </a:solidFill>
              </a:rPr>
              <a:t>A isoflavona de soja é usada para controle dos sintomas da menopausa. Estudos da Embrapa pesquisam o uso do grão para poder criar proteínas capazes de combater a multiplicação do vírus da AIDS no corpo humano</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7128" y="0"/>
            <a:ext cx="8667750" cy="1143000"/>
          </a:xfrm>
        </p:spPr>
        <p:txBody>
          <a:bodyPr/>
          <a:lstStyle/>
          <a:p>
            <a:r>
              <a:rPr lang="pt-BR" dirty="0">
                <a:solidFill>
                  <a:schemeClr val="accent5">
                    <a:lumMod val="50000"/>
                  </a:schemeClr>
                </a:solidFill>
              </a:rPr>
              <a:t>NOVA VERTICALIZAÇÃO DA </a:t>
            </a:r>
            <a:r>
              <a:rPr lang="pt-BR" dirty="0" smtClean="0">
                <a:solidFill>
                  <a:schemeClr val="accent5">
                    <a:lumMod val="50000"/>
                  </a:schemeClr>
                </a:solidFill>
              </a:rPr>
              <a:t>SOJA</a:t>
            </a:r>
            <a:endParaRPr lang="pt-BR" dirty="0"/>
          </a:p>
        </p:txBody>
      </p:sp>
      <p:sp>
        <p:nvSpPr>
          <p:cNvPr id="3" name="Espaço Reservado para Conteúdo 2"/>
          <p:cNvSpPr>
            <a:spLocks noGrp="1"/>
          </p:cNvSpPr>
          <p:nvPr>
            <p:ph idx="1"/>
          </p:nvPr>
        </p:nvSpPr>
        <p:spPr/>
        <p:txBody>
          <a:bodyPr/>
          <a:lstStyle/>
          <a:p>
            <a:r>
              <a:rPr lang="pt-BR" dirty="0" smtClean="0"/>
              <a:t>Produtos para Construção Civil</a:t>
            </a: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71</a:t>
            </a:fld>
            <a:endParaRPr lang="pt-BR"/>
          </a:p>
        </p:txBody>
      </p:sp>
      <p:pic>
        <p:nvPicPr>
          <p:cNvPr id="5" name="Picture 52"/>
          <p:cNvPicPr/>
          <p:nvPr/>
        </p:nvPicPr>
        <p:blipFill>
          <a:blip r:embed="rId2">
            <a:extLst>
              <a:ext uri="{28A0092B-C50C-407E-A947-70E740481C1C}">
                <a14:useLocalDpi xmlns:a14="http://schemas.microsoft.com/office/drawing/2010/main" val="0"/>
              </a:ext>
            </a:extLst>
          </a:blip>
          <a:srcRect/>
          <a:stretch>
            <a:fillRect/>
          </a:stretch>
        </p:blipFill>
        <p:spPr bwMode="auto">
          <a:xfrm>
            <a:off x="176301" y="3019088"/>
            <a:ext cx="9729699" cy="381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438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7128" y="0"/>
            <a:ext cx="8667750" cy="1143000"/>
          </a:xfrm>
        </p:spPr>
        <p:txBody>
          <a:bodyPr/>
          <a:lstStyle/>
          <a:p>
            <a:r>
              <a:rPr lang="pt-BR" dirty="0">
                <a:solidFill>
                  <a:schemeClr val="accent5">
                    <a:lumMod val="50000"/>
                  </a:schemeClr>
                </a:solidFill>
              </a:rPr>
              <a:t>NOVA VERTICALIZAÇÃO DA </a:t>
            </a:r>
            <a:r>
              <a:rPr lang="pt-BR" dirty="0" smtClean="0">
                <a:solidFill>
                  <a:schemeClr val="accent5">
                    <a:lumMod val="50000"/>
                  </a:schemeClr>
                </a:solidFill>
              </a:rPr>
              <a:t>SOJA</a:t>
            </a:r>
            <a:endParaRPr lang="pt-BR" dirty="0"/>
          </a:p>
        </p:txBody>
      </p:sp>
      <p:sp>
        <p:nvSpPr>
          <p:cNvPr id="3" name="Espaço Reservado para Conteúdo 2"/>
          <p:cNvSpPr>
            <a:spLocks noGrp="1"/>
          </p:cNvSpPr>
          <p:nvPr>
            <p:ph idx="1"/>
          </p:nvPr>
        </p:nvSpPr>
        <p:spPr>
          <a:xfrm>
            <a:off x="95276" y="2362200"/>
            <a:ext cx="9563074" cy="490736"/>
          </a:xfrm>
        </p:spPr>
        <p:txBody>
          <a:bodyPr/>
          <a:lstStyle/>
          <a:p>
            <a:r>
              <a:rPr lang="pt-BR" dirty="0" smtClean="0"/>
              <a:t>Produtos </a:t>
            </a:r>
            <a:r>
              <a:rPr lang="pt-BR" smtClean="0"/>
              <a:t>à Base de Soja</a:t>
            </a:r>
            <a:endParaRPr lang="pt-BR" dirty="0" smtClean="0"/>
          </a:p>
          <a:p>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72</a:t>
            </a:fld>
            <a:endParaRPr lang="pt-BR"/>
          </a:p>
        </p:txBody>
      </p:sp>
      <p:pic>
        <p:nvPicPr>
          <p:cNvPr id="7" name="Picture 29"/>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95276" y="3109322"/>
            <a:ext cx="9810724" cy="37636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06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7128" y="0"/>
            <a:ext cx="8667750" cy="1143000"/>
          </a:xfrm>
        </p:spPr>
        <p:txBody>
          <a:bodyPr/>
          <a:lstStyle/>
          <a:p>
            <a:r>
              <a:rPr lang="pt-BR" dirty="0">
                <a:solidFill>
                  <a:schemeClr val="accent5">
                    <a:lumMod val="50000"/>
                  </a:schemeClr>
                </a:solidFill>
              </a:rPr>
              <a:t>NOVA VERTICALIZAÇÃO DA </a:t>
            </a:r>
            <a:r>
              <a:rPr lang="pt-BR" dirty="0" smtClean="0">
                <a:solidFill>
                  <a:schemeClr val="accent5">
                    <a:lumMod val="50000"/>
                  </a:schemeClr>
                </a:solidFill>
              </a:rPr>
              <a:t>SOJA</a:t>
            </a:r>
            <a:endParaRPr lang="pt-BR" dirty="0"/>
          </a:p>
        </p:txBody>
      </p:sp>
      <p:sp>
        <p:nvSpPr>
          <p:cNvPr id="3" name="Espaço Reservado para Conteúdo 2"/>
          <p:cNvSpPr>
            <a:spLocks noGrp="1"/>
          </p:cNvSpPr>
          <p:nvPr>
            <p:ph idx="1"/>
          </p:nvPr>
        </p:nvSpPr>
        <p:spPr>
          <a:xfrm>
            <a:off x="118685" y="2276872"/>
            <a:ext cx="8667750" cy="3733800"/>
          </a:xfrm>
        </p:spPr>
        <p:txBody>
          <a:bodyPr/>
          <a:lstStyle/>
          <a:p>
            <a:r>
              <a:rPr lang="pt-BR" dirty="0"/>
              <a:t>Uso na indústria automotiva</a:t>
            </a:r>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73</a:t>
            </a:fld>
            <a:endParaRPr lang="pt-BR"/>
          </a:p>
        </p:txBody>
      </p:sp>
      <p:pic>
        <p:nvPicPr>
          <p:cNvPr id="6" name="Picture 99"/>
          <p:cNvPicPr/>
          <p:nvPr/>
        </p:nvPicPr>
        <p:blipFill>
          <a:blip r:embed="rId2">
            <a:extLst>
              <a:ext uri="{28A0092B-C50C-407E-A947-70E740481C1C}">
                <a14:useLocalDpi xmlns:a14="http://schemas.microsoft.com/office/drawing/2010/main" val="0"/>
              </a:ext>
            </a:extLst>
          </a:blip>
          <a:srcRect/>
          <a:stretch>
            <a:fillRect/>
          </a:stretch>
        </p:blipFill>
        <p:spPr bwMode="auto">
          <a:xfrm>
            <a:off x="88900" y="2924944"/>
            <a:ext cx="3783980" cy="3933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0"/>
          <p:cNvPicPr/>
          <p:nvPr/>
        </p:nvPicPr>
        <p:blipFill>
          <a:blip r:embed="rId3">
            <a:extLst>
              <a:ext uri="{28A0092B-C50C-407E-A947-70E740481C1C}">
                <a14:useLocalDpi xmlns:a14="http://schemas.microsoft.com/office/drawing/2010/main" val="0"/>
              </a:ext>
            </a:extLst>
          </a:blip>
          <a:srcRect/>
          <a:stretch>
            <a:fillRect/>
          </a:stretch>
        </p:blipFill>
        <p:spPr bwMode="auto">
          <a:xfrm>
            <a:off x="4090669" y="2924944"/>
            <a:ext cx="5815331" cy="39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714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F57F6464-F983-4004-956E-3BCABE4C8AA2}" type="slidenum">
              <a:rPr lang="pt-BR"/>
              <a:pPr>
                <a:defRPr/>
              </a:pPr>
              <a:t>74</a:t>
            </a:fld>
            <a:endParaRPr lang="pt-BR"/>
          </a:p>
        </p:txBody>
      </p:sp>
      <p:sp>
        <p:nvSpPr>
          <p:cNvPr id="69635" name="Rectangle 2"/>
          <p:cNvSpPr>
            <a:spLocks noGrp="1" noChangeArrowheads="1"/>
          </p:cNvSpPr>
          <p:nvPr>
            <p:ph type="title"/>
          </p:nvPr>
        </p:nvSpPr>
        <p:spPr>
          <a:xfrm>
            <a:off x="0" y="642938"/>
            <a:ext cx="9753600" cy="1143000"/>
          </a:xfrm>
        </p:spPr>
        <p:txBody>
          <a:bodyPr/>
          <a:lstStyle/>
          <a:p>
            <a:pPr algn="just" eaLnBrk="1" hangingPunct="1"/>
            <a:r>
              <a:rPr lang="pt-BR" smtClean="0"/>
              <a:t>As Commodities e a transformação para bens de alto valor agregado diante da nova verticalização da soja</a:t>
            </a:r>
          </a:p>
        </p:txBody>
      </p:sp>
      <p:sp>
        <p:nvSpPr>
          <p:cNvPr id="69636" name="Rectangle 3"/>
          <p:cNvSpPr>
            <a:spLocks noGrp="1" noChangeArrowheads="1"/>
          </p:cNvSpPr>
          <p:nvPr>
            <p:ph type="body" idx="1"/>
          </p:nvPr>
        </p:nvSpPr>
        <p:spPr>
          <a:xfrm>
            <a:off x="0" y="2362200"/>
            <a:ext cx="9906000" cy="4724400"/>
          </a:xfrm>
        </p:spPr>
        <p:txBody>
          <a:bodyPr/>
          <a:lstStyle/>
          <a:p>
            <a:pPr eaLnBrk="1" hangingPunct="1"/>
            <a:r>
              <a:rPr lang="pt-BR" b="1" i="1" smtClean="0">
                <a:solidFill>
                  <a:srgbClr val="FF0000"/>
                </a:solidFill>
              </a:rPr>
              <a:t>“Dentro de alguns anos, todas Commodities deverão ser transportadas por </a:t>
            </a:r>
            <a:r>
              <a:rPr lang="pt-BR" b="1" i="1" u="sng" smtClean="0">
                <a:solidFill>
                  <a:srgbClr val="FF0000"/>
                </a:solidFill>
              </a:rPr>
              <a:t>contêiner</a:t>
            </a:r>
            <a:r>
              <a:rPr lang="pt-BR" b="1" i="1" smtClean="0">
                <a:solidFill>
                  <a:srgbClr val="FF0000"/>
                </a:solidFill>
              </a:rPr>
              <a:t> pois na cadeia produtiva a agregação de valor neste tipo de carga será inevitável”</a:t>
            </a:r>
          </a:p>
          <a:p>
            <a:pPr eaLnBrk="1" hangingPunct="1">
              <a:buFont typeface="Wingdings" pitchFamily="2" charset="2"/>
              <a:buNone/>
            </a:pPr>
            <a:r>
              <a:rPr lang="pt-BR" b="1" i="1" smtClean="0"/>
              <a:t>    Dr Eliezer Batista entrevista concedida a Silvio Tupinambá na sede da Firjan.</a:t>
            </a:r>
          </a:p>
          <a:p>
            <a:pPr eaLnBrk="1" hangingPunct="1">
              <a:buFont typeface="Wingdings" pitchFamily="2" charset="2"/>
              <a:buNone/>
            </a:pPr>
            <a:r>
              <a:rPr lang="pt-BR" b="1" i="1" smtClean="0"/>
              <a:t>  </a:t>
            </a:r>
            <a:r>
              <a:rPr lang="pt-BR" b="1" i="1" smtClean="0">
                <a:solidFill>
                  <a:schemeClr val="tx2"/>
                </a:solidFill>
              </a:rPr>
              <a:t>Que tipo de unitização de carga deverá ser utilizada para o transporte dessas Commodities de altíssimo valor agregado?</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3"/>
          <p:cNvSpPr>
            <a:spLocks noGrp="1"/>
          </p:cNvSpPr>
          <p:nvPr>
            <p:ph type="sldNum" sz="quarter" idx="12"/>
          </p:nvPr>
        </p:nvSpPr>
        <p:spPr/>
        <p:txBody>
          <a:bodyPr/>
          <a:lstStyle/>
          <a:p>
            <a:pPr>
              <a:defRPr/>
            </a:pPr>
            <a:fld id="{DA484B25-D2A6-44D6-AE87-5C80BDB04F2F}" type="slidenum">
              <a:rPr lang="pt-BR"/>
              <a:pPr>
                <a:defRPr/>
              </a:pPr>
              <a:t>75</a:t>
            </a:fld>
            <a:endParaRPr lang="pt-BR"/>
          </a:p>
        </p:txBody>
      </p:sp>
      <p:pic>
        <p:nvPicPr>
          <p:cNvPr id="70659" name="Picture 3" descr="container%2520double%2520porte">
            <a:hlinkClick r:id="rId2"/>
          </p:cNvPr>
          <p:cNvPicPr>
            <a:picLocks noChangeAspect="1" noChangeArrowheads="1"/>
          </p:cNvPicPr>
          <p:nvPr/>
        </p:nvPicPr>
        <p:blipFill>
          <a:blip r:embed="rId3" cstate="print"/>
          <a:srcRect/>
          <a:stretch>
            <a:fillRect/>
          </a:stretch>
        </p:blipFill>
        <p:spPr bwMode="auto">
          <a:xfrm>
            <a:off x="152400" y="1828800"/>
            <a:ext cx="3297238" cy="2481263"/>
          </a:xfrm>
          <a:prstGeom prst="rect">
            <a:avLst/>
          </a:prstGeom>
          <a:noFill/>
          <a:ln w="9525">
            <a:noFill/>
            <a:miter lim="800000"/>
            <a:headEnd/>
            <a:tailEnd/>
          </a:ln>
        </p:spPr>
      </p:pic>
      <p:pic>
        <p:nvPicPr>
          <p:cNvPr id="70660" name="Picture 5" descr="Container">
            <a:hlinkClick r:id="rId4"/>
          </p:cNvPr>
          <p:cNvPicPr>
            <a:picLocks noChangeAspect="1" noChangeArrowheads="1"/>
          </p:cNvPicPr>
          <p:nvPr/>
        </p:nvPicPr>
        <p:blipFill>
          <a:blip r:embed="rId5" cstate="print"/>
          <a:srcRect/>
          <a:stretch>
            <a:fillRect/>
          </a:stretch>
        </p:blipFill>
        <p:spPr bwMode="auto">
          <a:xfrm>
            <a:off x="4953000" y="1524000"/>
            <a:ext cx="3752850" cy="2324100"/>
          </a:xfrm>
          <a:prstGeom prst="rect">
            <a:avLst/>
          </a:prstGeom>
          <a:noFill/>
          <a:ln w="9525">
            <a:noFill/>
            <a:miter lim="800000"/>
            <a:headEnd/>
            <a:tailEnd/>
          </a:ln>
        </p:spPr>
      </p:pic>
      <p:pic>
        <p:nvPicPr>
          <p:cNvPr id="70661" name="Picture 7" descr="pic01-new20ft-container">
            <a:hlinkClick r:id="rId6"/>
          </p:cNvPr>
          <p:cNvPicPr>
            <a:picLocks noChangeAspect="1" noChangeArrowheads="1"/>
          </p:cNvPicPr>
          <p:nvPr/>
        </p:nvPicPr>
        <p:blipFill>
          <a:blip r:embed="rId7" cstate="print"/>
          <a:srcRect/>
          <a:stretch>
            <a:fillRect/>
          </a:stretch>
        </p:blipFill>
        <p:spPr bwMode="auto">
          <a:xfrm>
            <a:off x="0" y="4572000"/>
            <a:ext cx="3200400" cy="2057400"/>
          </a:xfrm>
          <a:prstGeom prst="rect">
            <a:avLst/>
          </a:prstGeom>
          <a:noFill/>
          <a:ln w="9525">
            <a:noFill/>
            <a:miter lim="800000"/>
            <a:headEnd/>
            <a:tailEnd/>
          </a:ln>
        </p:spPr>
      </p:pic>
      <p:pic>
        <p:nvPicPr>
          <p:cNvPr id="70662" name="Picture 8" descr="New 20 ft Container"/>
          <p:cNvPicPr>
            <a:picLocks noChangeAspect="1" noChangeArrowheads="1"/>
          </p:cNvPicPr>
          <p:nvPr/>
        </p:nvPicPr>
        <p:blipFill>
          <a:blip r:embed="rId8" cstate="print"/>
          <a:srcRect/>
          <a:stretch>
            <a:fillRect/>
          </a:stretch>
        </p:blipFill>
        <p:spPr bwMode="auto">
          <a:xfrm>
            <a:off x="4724400" y="3886200"/>
            <a:ext cx="4038600" cy="2800350"/>
          </a:xfrm>
          <a:prstGeom prst="rect">
            <a:avLst/>
          </a:prstGeom>
          <a:noFill/>
          <a:ln w="9525">
            <a:noFill/>
            <a:miter lim="800000"/>
            <a:headEnd/>
            <a:tailEnd/>
          </a:ln>
        </p:spPr>
      </p:pic>
      <p:sp>
        <p:nvSpPr>
          <p:cNvPr id="70663" name="Rectangle 9"/>
          <p:cNvSpPr>
            <a:spLocks noChangeArrowheads="1"/>
          </p:cNvSpPr>
          <p:nvPr/>
        </p:nvSpPr>
        <p:spPr bwMode="auto">
          <a:xfrm>
            <a:off x="3733800" y="304800"/>
            <a:ext cx="2133600" cy="762000"/>
          </a:xfrm>
          <a:prstGeom prst="rect">
            <a:avLst/>
          </a:prstGeom>
          <a:noFill/>
          <a:ln w="9525">
            <a:noFill/>
            <a:miter lim="800000"/>
            <a:headEnd/>
            <a:tailEnd/>
          </a:ln>
        </p:spPr>
        <p:txBody>
          <a:bodyPr wrap="none" anchor="ctr"/>
          <a:lstStyle/>
          <a:p>
            <a:endParaRPr lang="pt-BR"/>
          </a:p>
        </p:txBody>
      </p:sp>
      <p:sp>
        <p:nvSpPr>
          <p:cNvPr id="70664" name="Rectangle 10"/>
          <p:cNvSpPr>
            <a:spLocks noChangeArrowheads="1"/>
          </p:cNvSpPr>
          <p:nvPr/>
        </p:nvSpPr>
        <p:spPr bwMode="auto">
          <a:xfrm>
            <a:off x="3581400" y="762000"/>
            <a:ext cx="2286000" cy="457200"/>
          </a:xfrm>
          <a:prstGeom prst="rect">
            <a:avLst/>
          </a:prstGeom>
          <a:noFill/>
          <a:ln w="9525">
            <a:noFill/>
            <a:miter lim="800000"/>
            <a:headEnd/>
            <a:tailEnd/>
          </a:ln>
        </p:spPr>
        <p:txBody>
          <a:bodyPr wrap="none" anchor="ctr"/>
          <a:lstStyle/>
          <a:p>
            <a:pPr algn="ctr"/>
            <a:r>
              <a:rPr lang="pt-BR" sz="2400" b="1">
                <a:solidFill>
                  <a:srgbClr val="FF0000"/>
                </a:solidFill>
              </a:rPr>
              <a:t>CONTEINER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2"/>
          </p:nvPr>
        </p:nvSpPr>
        <p:spPr/>
        <p:txBody>
          <a:bodyPr/>
          <a:lstStyle/>
          <a:p>
            <a:pPr>
              <a:defRPr/>
            </a:pPr>
            <a:fld id="{0283D1EB-9F6F-4585-AC13-65EC503269C0}" type="slidenum">
              <a:rPr lang="pt-BR"/>
              <a:pPr>
                <a:defRPr/>
              </a:pPr>
              <a:t>76</a:t>
            </a:fld>
            <a:endParaRPr lang="pt-BR"/>
          </a:p>
        </p:txBody>
      </p:sp>
      <p:sp>
        <p:nvSpPr>
          <p:cNvPr id="71683" name="Rectangle 2"/>
          <p:cNvSpPr>
            <a:spLocks noGrp="1" noChangeArrowheads="1"/>
          </p:cNvSpPr>
          <p:nvPr>
            <p:ph type="title"/>
          </p:nvPr>
        </p:nvSpPr>
        <p:spPr>
          <a:xfrm>
            <a:off x="0" y="152400"/>
            <a:ext cx="9658350" cy="838200"/>
          </a:xfrm>
        </p:spPr>
        <p:txBody>
          <a:bodyPr/>
          <a:lstStyle/>
          <a:p>
            <a:pPr algn="ctr" eaLnBrk="1" hangingPunct="1"/>
            <a:r>
              <a:rPr lang="pt-BR" smtClean="0"/>
              <a:t>A importância dos conteineres </a:t>
            </a:r>
            <a:br>
              <a:rPr lang="pt-BR" smtClean="0"/>
            </a:br>
            <a:r>
              <a:rPr lang="pt-BR" smtClean="0"/>
              <a:t>dentro da economia globalizada</a:t>
            </a:r>
          </a:p>
        </p:txBody>
      </p:sp>
      <p:sp>
        <p:nvSpPr>
          <p:cNvPr id="249859" name="Rectangle 3"/>
          <p:cNvSpPr>
            <a:spLocks noGrp="1" noChangeArrowheads="1"/>
          </p:cNvSpPr>
          <p:nvPr>
            <p:ph type="body" idx="1"/>
          </p:nvPr>
        </p:nvSpPr>
        <p:spPr>
          <a:xfrm>
            <a:off x="0" y="2362200"/>
            <a:ext cx="9906000" cy="4495800"/>
          </a:xfrm>
        </p:spPr>
        <p:txBody>
          <a:bodyPr/>
          <a:lstStyle/>
          <a:p>
            <a:pPr eaLnBrk="1" hangingPunct="1">
              <a:buFontTx/>
              <a:buNone/>
              <a:defRPr/>
            </a:pPr>
            <a:r>
              <a:rPr lang="pt-BR" sz="1600" b="1" i="1" smtClean="0">
                <a:solidFill>
                  <a:srgbClr val="CC3300"/>
                </a:solidFill>
                <a:effectLst>
                  <a:outerShdw blurRad="38100" dist="38100" dir="2700000" algn="tl">
                    <a:srgbClr val="C0C0C0"/>
                  </a:outerShdw>
                </a:effectLst>
              </a:rPr>
              <a:t>      </a:t>
            </a:r>
            <a:endParaRPr lang="pt-BR" smtClean="0"/>
          </a:p>
        </p:txBody>
      </p:sp>
      <p:sp>
        <p:nvSpPr>
          <p:cNvPr id="71685" name="Rectangle 5"/>
          <p:cNvSpPr>
            <a:spLocks noChangeArrowheads="1"/>
          </p:cNvSpPr>
          <p:nvPr/>
        </p:nvSpPr>
        <p:spPr bwMode="auto">
          <a:xfrm>
            <a:off x="2147888" y="1123950"/>
            <a:ext cx="9906000" cy="0"/>
          </a:xfrm>
          <a:prstGeom prst="rect">
            <a:avLst/>
          </a:prstGeom>
          <a:noFill/>
          <a:ln w="9525">
            <a:noFill/>
            <a:miter lim="800000"/>
            <a:headEnd/>
            <a:tailEnd/>
          </a:ln>
        </p:spPr>
        <p:txBody>
          <a:bodyPr>
            <a:spAutoFit/>
          </a:bodyPr>
          <a:lstStyle/>
          <a:p>
            <a:endParaRPr lang="pt-BR"/>
          </a:p>
        </p:txBody>
      </p:sp>
      <p:sp>
        <p:nvSpPr>
          <p:cNvPr id="249863" name="Rectangle 7"/>
          <p:cNvSpPr>
            <a:spLocks noChangeArrowheads="1"/>
          </p:cNvSpPr>
          <p:nvPr/>
        </p:nvSpPr>
        <p:spPr bwMode="auto">
          <a:xfrm>
            <a:off x="0" y="2362200"/>
            <a:ext cx="9906000" cy="4032250"/>
          </a:xfrm>
          <a:prstGeom prst="rect">
            <a:avLst/>
          </a:prstGeom>
          <a:noFill/>
          <a:ln w="9525">
            <a:noFill/>
            <a:miter lim="800000"/>
            <a:headEnd/>
            <a:tailEnd/>
          </a:ln>
          <a:effectLst/>
        </p:spPr>
        <p:txBody>
          <a:bodyPr>
            <a:spAutoFit/>
          </a:bodyPr>
          <a:lstStyle/>
          <a:p>
            <a:pPr>
              <a:spcBef>
                <a:spcPct val="20000"/>
              </a:spcBef>
              <a:buClr>
                <a:schemeClr val="tx1"/>
              </a:buClr>
              <a:buSzPct val="75000"/>
              <a:defRPr/>
            </a:pPr>
            <a:r>
              <a:rPr lang="pt-BR" sz="3200" b="1" i="1" dirty="0">
                <a:solidFill>
                  <a:srgbClr val="000099"/>
                </a:solidFill>
                <a:effectLst>
                  <a:outerShdw blurRad="38100" dist="38100" dir="2700000" algn="tl">
                    <a:srgbClr val="C0C0C0"/>
                  </a:outerShdw>
                </a:effectLst>
                <a:latin typeface="Arial" charset="0"/>
              </a:rPr>
              <a:t>“Os Contêineres tratam-se de um tipo de </a:t>
            </a:r>
            <a:r>
              <a:rPr lang="pt-BR" sz="3200" b="1" i="1" dirty="0" err="1">
                <a:solidFill>
                  <a:srgbClr val="000099"/>
                </a:solidFill>
                <a:effectLst>
                  <a:outerShdw blurRad="38100" dist="38100" dir="2700000" algn="tl">
                    <a:srgbClr val="C0C0C0"/>
                  </a:outerShdw>
                </a:effectLst>
                <a:latin typeface="Arial" charset="0"/>
              </a:rPr>
              <a:t>unitização</a:t>
            </a:r>
            <a:r>
              <a:rPr lang="pt-BR" sz="3200" b="1" i="1" dirty="0">
                <a:solidFill>
                  <a:srgbClr val="000099"/>
                </a:solidFill>
                <a:effectLst>
                  <a:outerShdw blurRad="38100" dist="38100" dir="2700000" algn="tl">
                    <a:srgbClr val="C0C0C0"/>
                  </a:outerShdw>
                </a:effectLst>
                <a:latin typeface="Arial" charset="0"/>
              </a:rPr>
              <a:t> de carga, onde são inseridas cargas manufaturadas (industrializadas), de alto valor agregado, muito utilizado no transporte marítimo e no </a:t>
            </a:r>
            <a:r>
              <a:rPr lang="pt-BR" sz="3200" b="1" i="1" dirty="0" err="1">
                <a:solidFill>
                  <a:srgbClr val="000099"/>
                </a:solidFill>
                <a:effectLst>
                  <a:outerShdw blurRad="38100" dist="38100" dir="2700000" algn="tl">
                    <a:srgbClr val="C0C0C0"/>
                  </a:outerShdw>
                </a:effectLst>
                <a:latin typeface="Arial" charset="0"/>
              </a:rPr>
              <a:t>intermodalismo</a:t>
            </a:r>
            <a:r>
              <a:rPr lang="pt-BR" sz="3200" b="1" i="1" dirty="0">
                <a:solidFill>
                  <a:srgbClr val="000099"/>
                </a:solidFill>
                <a:effectLst>
                  <a:outerShdw blurRad="38100" dist="38100" dir="2700000" algn="tl">
                    <a:srgbClr val="C0C0C0"/>
                  </a:outerShdw>
                </a:effectLst>
                <a:latin typeface="Arial" charset="0"/>
              </a:rPr>
              <a:t> (integração entre os diversos modais de transportes), possuindo o comprimento padrão mundial de 20 pés(TEU) e 40 pés(FEU)”.</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3B4DAEC-0138-4AEA-A2C7-1883B6D19946}" type="slidenum">
              <a:rPr lang="pt-BR"/>
              <a:pPr>
                <a:defRPr/>
              </a:pPr>
              <a:t>77</a:t>
            </a:fld>
            <a:endParaRPr lang="pt-BR"/>
          </a:p>
        </p:txBody>
      </p:sp>
      <p:sp>
        <p:nvSpPr>
          <p:cNvPr id="72707" name="Rectangle 2"/>
          <p:cNvSpPr>
            <a:spLocks noGrp="1" noChangeArrowheads="1"/>
          </p:cNvSpPr>
          <p:nvPr>
            <p:ph type="title"/>
          </p:nvPr>
        </p:nvSpPr>
        <p:spPr>
          <a:xfrm>
            <a:off x="990600" y="333375"/>
            <a:ext cx="8667750" cy="1008063"/>
          </a:xfrm>
        </p:spPr>
        <p:txBody>
          <a:bodyPr/>
          <a:lstStyle/>
          <a:p>
            <a:pPr algn="ctr" eaLnBrk="1" hangingPunct="1"/>
            <a:r>
              <a:rPr lang="pt-BR" smtClean="0"/>
              <a:t>Intermodalidade</a:t>
            </a:r>
          </a:p>
        </p:txBody>
      </p:sp>
      <p:pic>
        <p:nvPicPr>
          <p:cNvPr id="72708" name="Picture 8"/>
          <p:cNvPicPr>
            <a:picLocks noChangeAspect="1" noChangeArrowheads="1"/>
          </p:cNvPicPr>
          <p:nvPr/>
        </p:nvPicPr>
        <p:blipFill>
          <a:blip r:embed="rId2" cstate="print"/>
          <a:srcRect/>
          <a:stretch>
            <a:fillRect/>
          </a:stretch>
        </p:blipFill>
        <p:spPr bwMode="auto">
          <a:xfrm>
            <a:off x="200025" y="2362200"/>
            <a:ext cx="970597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B7214E23-2787-4B63-8BB9-574DBF9AFD57}" type="slidenum">
              <a:rPr lang="pt-BR"/>
              <a:pPr>
                <a:defRPr/>
              </a:pPr>
              <a:t>78</a:t>
            </a:fld>
            <a:endParaRPr lang="pt-BR"/>
          </a:p>
        </p:txBody>
      </p:sp>
      <p:sp>
        <p:nvSpPr>
          <p:cNvPr id="73731" name="Rectangle 2"/>
          <p:cNvSpPr>
            <a:spLocks noGrp="1" noChangeArrowheads="1"/>
          </p:cNvSpPr>
          <p:nvPr>
            <p:ph type="title"/>
          </p:nvPr>
        </p:nvSpPr>
        <p:spPr>
          <a:xfrm>
            <a:off x="0" y="0"/>
            <a:ext cx="9740900" cy="620713"/>
          </a:xfrm>
        </p:spPr>
        <p:txBody>
          <a:bodyPr/>
          <a:lstStyle/>
          <a:p>
            <a:pPr algn="ctr" eaLnBrk="1" hangingPunct="1"/>
            <a:r>
              <a:rPr lang="pt-BR" sz="3200" smtClean="0"/>
              <a:t>PERSPECTIVA MINERAÇÃO REGIÃO JUÍNA</a:t>
            </a:r>
          </a:p>
        </p:txBody>
      </p:sp>
      <p:pic>
        <p:nvPicPr>
          <p:cNvPr id="73732" name="Picture 5" descr="K:\Imagem\Logística 19.jpg"/>
          <p:cNvPicPr>
            <a:picLocks noGrp="1" noChangeAspect="1" noChangeArrowheads="1"/>
          </p:cNvPicPr>
          <p:nvPr>
            <p:ph idx="1"/>
          </p:nvPr>
        </p:nvPicPr>
        <p:blipFill>
          <a:blip r:embed="rId2" cstate="print"/>
          <a:srcRect/>
          <a:stretch>
            <a:fillRect/>
          </a:stretch>
        </p:blipFill>
        <p:spPr>
          <a:xfrm>
            <a:off x="2576513" y="620713"/>
            <a:ext cx="5040312" cy="6237287"/>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ítulo 1"/>
          <p:cNvSpPr>
            <a:spLocks noGrp="1"/>
          </p:cNvSpPr>
          <p:nvPr>
            <p:ph type="title"/>
          </p:nvPr>
        </p:nvSpPr>
        <p:spPr>
          <a:xfrm>
            <a:off x="666750" y="214313"/>
            <a:ext cx="8667750" cy="785812"/>
          </a:xfrm>
        </p:spPr>
        <p:txBody>
          <a:bodyPr/>
          <a:lstStyle/>
          <a:p>
            <a:pPr algn="ctr"/>
            <a:r>
              <a:rPr lang="pt-BR" smtClean="0"/>
              <a:t>Logística Transportes</a:t>
            </a:r>
            <a:br>
              <a:rPr lang="pt-BR" smtClean="0"/>
            </a:br>
            <a:r>
              <a:rPr lang="pt-BR" smtClean="0"/>
              <a:t> CSN (Volta Redonda – RJ)</a:t>
            </a:r>
          </a:p>
        </p:txBody>
      </p:sp>
      <p:sp>
        <p:nvSpPr>
          <p:cNvPr id="74755" name="Espaço Reservado para Conteúdo 2"/>
          <p:cNvSpPr>
            <a:spLocks noGrp="1"/>
          </p:cNvSpPr>
          <p:nvPr>
            <p:ph idx="1"/>
          </p:nvPr>
        </p:nvSpPr>
        <p:spPr>
          <a:xfrm>
            <a:off x="166688" y="2362200"/>
            <a:ext cx="9491662" cy="4352925"/>
          </a:xfrm>
        </p:spPr>
        <p:txBody>
          <a:bodyPr/>
          <a:lstStyle/>
          <a:p>
            <a:r>
              <a:rPr lang="pt-BR" smtClean="0">
                <a:solidFill>
                  <a:srgbClr val="000099"/>
                </a:solidFill>
              </a:rPr>
              <a:t>Minério de Ferro </a:t>
            </a:r>
          </a:p>
          <a:p>
            <a:pPr>
              <a:buFontTx/>
              <a:buChar char="-"/>
            </a:pPr>
            <a:r>
              <a:rPr lang="pt-BR" smtClean="0">
                <a:solidFill>
                  <a:srgbClr val="FF0000"/>
                </a:solidFill>
              </a:rPr>
              <a:t>Origem: Casa de Pedra (MG) – jazida minério de ferro</a:t>
            </a:r>
          </a:p>
          <a:p>
            <a:pPr>
              <a:buFontTx/>
              <a:buChar char="-"/>
            </a:pPr>
            <a:r>
              <a:rPr lang="pt-BR" smtClean="0">
                <a:solidFill>
                  <a:srgbClr val="FF0000"/>
                </a:solidFill>
              </a:rPr>
              <a:t>Destino: Volta Redonda (RJ);</a:t>
            </a:r>
          </a:p>
          <a:p>
            <a:pPr>
              <a:buFontTx/>
              <a:buChar char="-"/>
            </a:pPr>
            <a:r>
              <a:rPr lang="pt-BR" smtClean="0">
                <a:solidFill>
                  <a:srgbClr val="FF0000"/>
                </a:solidFill>
              </a:rPr>
              <a:t>Modal utilizado: ferrovia</a:t>
            </a:r>
          </a:p>
          <a:p>
            <a:r>
              <a:rPr lang="pt-BR" smtClean="0">
                <a:solidFill>
                  <a:srgbClr val="000099"/>
                </a:solidFill>
              </a:rPr>
              <a:t>Carvão Mineral</a:t>
            </a:r>
          </a:p>
          <a:p>
            <a:pPr>
              <a:buFontTx/>
              <a:buChar char="-"/>
            </a:pPr>
            <a:r>
              <a:rPr lang="pt-BR" smtClean="0">
                <a:solidFill>
                  <a:srgbClr val="FF0000"/>
                </a:solidFill>
              </a:rPr>
              <a:t>Origem: Porto de Itaguaí, antigo Porto de Sepetiba (RJ)</a:t>
            </a:r>
          </a:p>
          <a:p>
            <a:pPr>
              <a:buFontTx/>
              <a:buChar char="-"/>
            </a:pPr>
            <a:r>
              <a:rPr lang="pt-BR" smtClean="0">
                <a:solidFill>
                  <a:srgbClr val="FF0000"/>
                </a:solidFill>
              </a:rPr>
              <a:t>Destino: Volta Redonda (RJ)</a:t>
            </a:r>
          </a:p>
          <a:p>
            <a:pPr>
              <a:buFontTx/>
              <a:buChar char="-"/>
            </a:pPr>
            <a:r>
              <a:rPr lang="pt-BR" smtClean="0">
                <a:solidFill>
                  <a:srgbClr val="FF0000"/>
                </a:solidFill>
              </a:rPr>
              <a:t>Modais utilizados: porto marítimo e ferrovia</a:t>
            </a:r>
          </a:p>
          <a:p>
            <a:pPr>
              <a:buFont typeface="Wingdings" pitchFamily="2" charset="2"/>
              <a:buNone/>
            </a:pPr>
            <a:endParaRPr lang="pt-BR" smtClean="0">
              <a:solidFill>
                <a:srgbClr val="FF0000"/>
              </a:solidFill>
            </a:endParaRPr>
          </a:p>
        </p:txBody>
      </p:sp>
      <p:sp>
        <p:nvSpPr>
          <p:cNvPr id="4" name="Espaço Reservado para Número de Slide 3"/>
          <p:cNvSpPr>
            <a:spLocks noGrp="1"/>
          </p:cNvSpPr>
          <p:nvPr>
            <p:ph type="sldNum" sz="quarter" idx="12"/>
          </p:nvPr>
        </p:nvSpPr>
        <p:spPr/>
        <p:txBody>
          <a:bodyPr/>
          <a:lstStyle/>
          <a:p>
            <a:pPr>
              <a:defRPr/>
            </a:pPr>
            <a:fld id="{B08567D3-1C00-4479-ACAF-AECD04D5B77A}" type="slidenum">
              <a:rPr lang="pt-BR" smtClean="0"/>
              <a:pPr>
                <a:defRPr/>
              </a:pPr>
              <a:t>79</a:t>
            </a:fld>
            <a:endParaRPr lang="pt-B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E62799ED-3BAB-4067-8A8A-E9ED1228616E}" type="slidenum">
              <a:rPr lang="pt-BR"/>
              <a:pPr>
                <a:defRPr/>
              </a:pPr>
              <a:t>8</a:t>
            </a:fld>
            <a:endParaRPr lang="pt-BR"/>
          </a:p>
        </p:txBody>
      </p:sp>
      <p:sp>
        <p:nvSpPr>
          <p:cNvPr id="10243" name="Rectangle 2"/>
          <p:cNvSpPr>
            <a:spLocks noGrp="1" noChangeArrowheads="1"/>
          </p:cNvSpPr>
          <p:nvPr>
            <p:ph type="title"/>
          </p:nvPr>
        </p:nvSpPr>
        <p:spPr>
          <a:xfrm>
            <a:off x="0" y="0"/>
            <a:ext cx="9906000" cy="838200"/>
          </a:xfrm>
        </p:spPr>
        <p:txBody>
          <a:bodyPr/>
          <a:lstStyle/>
          <a:p>
            <a:pPr algn="ctr" eaLnBrk="1" hangingPunct="1"/>
            <a:r>
              <a:rPr lang="pt-BR" sz="2800" smtClean="0"/>
              <a:t>Cadeia de Suprimentos</a:t>
            </a:r>
          </a:p>
        </p:txBody>
      </p:sp>
      <p:sp>
        <p:nvSpPr>
          <p:cNvPr id="10244" name="Rectangle 3"/>
          <p:cNvSpPr>
            <a:spLocks noGrp="1" noChangeArrowheads="1"/>
          </p:cNvSpPr>
          <p:nvPr>
            <p:ph type="body" idx="1"/>
          </p:nvPr>
        </p:nvSpPr>
        <p:spPr>
          <a:xfrm>
            <a:off x="0" y="2362200"/>
            <a:ext cx="9906000" cy="4495800"/>
          </a:xfrm>
        </p:spPr>
        <p:txBody>
          <a:bodyPr/>
          <a:lstStyle/>
          <a:p>
            <a:pPr eaLnBrk="1" hangingPunct="1">
              <a:buFont typeface="Wingdings" pitchFamily="2" charset="2"/>
              <a:buNone/>
            </a:pPr>
            <a:r>
              <a:rPr lang="pt-BR" b="1" smtClean="0">
                <a:solidFill>
                  <a:srgbClr val="FF0000"/>
                </a:solidFill>
              </a:rPr>
              <a:t>- Dentro do processo inexorável da Globalização Produtiva, as Cadeias de Suprimentos são Locais e Regionais (atendendo a Demanda do Mercado Interno) e Globais (atendendo a Demanda do Mercado Externo), objetivando gerar lucro, emprego, renda, impostos e divisa. </a:t>
            </a:r>
            <a:endParaRPr lang="pt-BR" b="1" smtClean="0">
              <a:solidFill>
                <a:schemeClr val="tx2"/>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6"/>
          <p:cNvSpPr>
            <a:spLocks noGrp="1"/>
          </p:cNvSpPr>
          <p:nvPr>
            <p:ph type="sldNum" sz="quarter" idx="12"/>
          </p:nvPr>
        </p:nvSpPr>
        <p:spPr/>
        <p:txBody>
          <a:bodyPr/>
          <a:lstStyle/>
          <a:p>
            <a:pPr>
              <a:defRPr/>
            </a:pPr>
            <a:fld id="{BE603D7B-0164-492A-9DB4-98282279400D}" type="slidenum">
              <a:rPr lang="pt-BR"/>
              <a:pPr>
                <a:defRPr/>
              </a:pPr>
              <a:t>80</a:t>
            </a:fld>
            <a:endParaRPr lang="pt-BR"/>
          </a:p>
        </p:txBody>
      </p:sp>
      <p:sp>
        <p:nvSpPr>
          <p:cNvPr id="75779" name="Rectangle 2"/>
          <p:cNvSpPr>
            <a:spLocks noGrp="1" noChangeArrowheads="1"/>
          </p:cNvSpPr>
          <p:nvPr>
            <p:ph type="title"/>
          </p:nvPr>
        </p:nvSpPr>
        <p:spPr>
          <a:xfrm>
            <a:off x="0" y="0"/>
            <a:ext cx="9658350" cy="765175"/>
          </a:xfrm>
        </p:spPr>
        <p:txBody>
          <a:bodyPr/>
          <a:lstStyle/>
          <a:p>
            <a:pPr algn="ctr" eaLnBrk="1" hangingPunct="1"/>
            <a:r>
              <a:rPr lang="pt-BR" smtClean="0"/>
              <a:t/>
            </a:r>
            <a:br>
              <a:rPr lang="pt-BR" smtClean="0"/>
            </a:br>
            <a:r>
              <a:rPr lang="pt-BR" smtClean="0"/>
              <a:t/>
            </a:r>
            <a:br>
              <a:rPr lang="pt-BR" smtClean="0"/>
            </a:br>
            <a:r>
              <a:rPr lang="pt-BR" smtClean="0"/>
              <a:t/>
            </a:r>
            <a:br>
              <a:rPr lang="pt-BR" smtClean="0"/>
            </a:br>
            <a:r>
              <a:rPr lang="pt-BR" sz="2400" smtClean="0"/>
              <a:t>DEMANDA FERROVIA / HIDROVIA MINERAÇÃO</a:t>
            </a:r>
          </a:p>
        </p:txBody>
      </p:sp>
      <p:sp>
        <p:nvSpPr>
          <p:cNvPr id="161795" name="Rectangle 3"/>
          <p:cNvSpPr>
            <a:spLocks noGrp="1" noChangeArrowheads="1"/>
          </p:cNvSpPr>
          <p:nvPr>
            <p:ph type="body" sz="half" idx="1"/>
          </p:nvPr>
        </p:nvSpPr>
        <p:spPr/>
        <p:txBody>
          <a:bodyPr/>
          <a:lstStyle/>
          <a:p>
            <a:pPr eaLnBrk="1" hangingPunct="1">
              <a:buFont typeface="Wingdings" pitchFamily="2" charset="2"/>
              <a:buNone/>
              <a:defRPr/>
            </a:pPr>
            <a:endParaRPr lang="pt-BR" sz="2400" b="1" u="sng" smtClean="0">
              <a:solidFill>
                <a:srgbClr val="FF0000"/>
              </a:solidFill>
              <a:effectLst>
                <a:outerShdw blurRad="38100" dist="38100" dir="2700000" algn="tl">
                  <a:srgbClr val="C0C0C0"/>
                </a:outerShdw>
              </a:effectLst>
            </a:endParaRPr>
          </a:p>
          <a:p>
            <a:pPr eaLnBrk="1" hangingPunct="1">
              <a:defRPr/>
            </a:pPr>
            <a:endParaRPr lang="pt-BR" sz="2400" smtClean="0"/>
          </a:p>
        </p:txBody>
      </p:sp>
      <p:pic>
        <p:nvPicPr>
          <p:cNvPr id="75781" name="Picture 6" descr="K:\Imagem\Logística 20.jpg"/>
          <p:cNvPicPr>
            <a:picLocks noChangeAspect="1" noChangeArrowheads="1"/>
          </p:cNvPicPr>
          <p:nvPr/>
        </p:nvPicPr>
        <p:blipFill>
          <a:blip r:embed="rId2" cstate="print"/>
          <a:srcRect/>
          <a:stretch>
            <a:fillRect/>
          </a:stretch>
        </p:blipFill>
        <p:spPr bwMode="auto">
          <a:xfrm>
            <a:off x="1857375" y="908050"/>
            <a:ext cx="6197600"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ítulo 1"/>
          <p:cNvSpPr>
            <a:spLocks noGrp="1"/>
          </p:cNvSpPr>
          <p:nvPr>
            <p:ph type="title"/>
          </p:nvPr>
        </p:nvSpPr>
        <p:spPr>
          <a:xfrm>
            <a:off x="0" y="0"/>
            <a:ext cx="9906000" cy="1143000"/>
          </a:xfrm>
        </p:spPr>
        <p:txBody>
          <a:bodyPr/>
          <a:lstStyle/>
          <a:p>
            <a:r>
              <a:rPr lang="pt-BR" smtClean="0"/>
              <a:t>LOGISTICA TRANSPORTE MINERAÇÃO</a:t>
            </a:r>
          </a:p>
        </p:txBody>
      </p:sp>
      <p:sp>
        <p:nvSpPr>
          <p:cNvPr id="76803" name="Espaço Reservado para Texto 2"/>
          <p:cNvSpPr>
            <a:spLocks noGrp="1"/>
          </p:cNvSpPr>
          <p:nvPr>
            <p:ph type="body" sz="half" idx="1"/>
          </p:nvPr>
        </p:nvSpPr>
        <p:spPr>
          <a:xfrm>
            <a:off x="0" y="2362200"/>
            <a:ext cx="9382125" cy="4495800"/>
          </a:xfrm>
        </p:spPr>
        <p:txBody>
          <a:bodyPr/>
          <a:lstStyle/>
          <a:p>
            <a:r>
              <a:rPr lang="pt-BR" smtClean="0"/>
              <a:t>Pela alta densidade dos minerais, é totalmente inviável do ponto de vista econômico, realizar o transporte de minério pelo modal rodoviário, só viabilizando-se pelos modais ferroviário e hidroviário</a:t>
            </a:r>
          </a:p>
          <a:p>
            <a:pPr>
              <a:buFont typeface="Wingdings" pitchFamily="2" charset="2"/>
              <a:buNone/>
            </a:pPr>
            <a:r>
              <a:rPr lang="pt-BR" b="1" u="sng" smtClean="0"/>
              <a:t>Observação: </a:t>
            </a:r>
          </a:p>
          <a:p>
            <a:pPr>
              <a:buFont typeface="Wingdings" pitchFamily="2" charset="2"/>
              <a:buNone/>
            </a:pPr>
            <a:r>
              <a:rPr lang="pt-BR" smtClean="0"/>
              <a:t>- A Anglo American está construindo um Mineiroduto de 525 Kms de extensão de Minas até o Porto Açu (LLX)</a:t>
            </a:r>
          </a:p>
        </p:txBody>
      </p:sp>
      <p:sp>
        <p:nvSpPr>
          <p:cNvPr id="5" name="Espaço Reservado para Número de Slide 4"/>
          <p:cNvSpPr>
            <a:spLocks noGrp="1"/>
          </p:cNvSpPr>
          <p:nvPr>
            <p:ph type="sldNum" sz="quarter" idx="12"/>
          </p:nvPr>
        </p:nvSpPr>
        <p:spPr/>
        <p:txBody>
          <a:bodyPr/>
          <a:lstStyle/>
          <a:p>
            <a:pPr>
              <a:defRPr/>
            </a:pPr>
            <a:fld id="{447B6EC6-E8B3-400A-A7E8-26B5146C3848}" type="slidenum">
              <a:rPr lang="pt-BR" smtClean="0"/>
              <a:pPr>
                <a:defRPr/>
              </a:pPr>
              <a:t>81</a:t>
            </a:fld>
            <a:endParaRPr lang="pt-B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D98C5C8-214F-48DA-8831-AC1839D95CD1}" type="slidenum">
              <a:rPr lang="pt-BR"/>
              <a:pPr>
                <a:defRPr/>
              </a:pPr>
              <a:t>82</a:t>
            </a:fld>
            <a:endParaRPr lang="pt-BR"/>
          </a:p>
        </p:txBody>
      </p:sp>
      <p:sp>
        <p:nvSpPr>
          <p:cNvPr id="77827" name="Rectangle 2"/>
          <p:cNvSpPr>
            <a:spLocks noGrp="1" noChangeArrowheads="1"/>
          </p:cNvSpPr>
          <p:nvPr>
            <p:ph type="title"/>
          </p:nvPr>
        </p:nvSpPr>
        <p:spPr>
          <a:xfrm>
            <a:off x="0" y="0"/>
            <a:ext cx="9906000" cy="914400"/>
          </a:xfrm>
        </p:spPr>
        <p:txBody>
          <a:bodyPr/>
          <a:lstStyle/>
          <a:p>
            <a:pPr algn="ctr" eaLnBrk="1" hangingPunct="1"/>
            <a:r>
              <a:rPr lang="pt-BR" smtClean="0"/>
              <a:t>HIDROVIA / MINERAÇÃO</a:t>
            </a:r>
          </a:p>
        </p:txBody>
      </p:sp>
      <p:sp>
        <p:nvSpPr>
          <p:cNvPr id="77828" name="Rectangle 3"/>
          <p:cNvSpPr>
            <a:spLocks noGrp="1" noChangeArrowheads="1"/>
          </p:cNvSpPr>
          <p:nvPr>
            <p:ph type="body" idx="1"/>
          </p:nvPr>
        </p:nvSpPr>
        <p:spPr>
          <a:xfrm>
            <a:off x="0" y="2362200"/>
            <a:ext cx="9906000" cy="4495800"/>
          </a:xfrm>
        </p:spPr>
        <p:txBody>
          <a:bodyPr/>
          <a:lstStyle/>
          <a:p>
            <a:pPr eaLnBrk="1" hangingPunct="1">
              <a:buFontTx/>
              <a:buNone/>
            </a:pPr>
            <a:endParaRPr lang="pt-BR" b="1" i="1" u="sng" smtClean="0">
              <a:solidFill>
                <a:srgbClr val="CC3300"/>
              </a:solidFill>
            </a:endParaRPr>
          </a:p>
        </p:txBody>
      </p:sp>
      <p:pic>
        <p:nvPicPr>
          <p:cNvPr id="77829" name="Picture 5" descr="K:\Imagem\Logística 16.jpg"/>
          <p:cNvPicPr>
            <a:picLocks noChangeAspect="1" noChangeArrowheads="1"/>
          </p:cNvPicPr>
          <p:nvPr/>
        </p:nvPicPr>
        <p:blipFill>
          <a:blip r:embed="rId2" cstate="print"/>
          <a:srcRect/>
          <a:stretch>
            <a:fillRect/>
          </a:stretch>
        </p:blipFill>
        <p:spPr bwMode="auto">
          <a:xfrm>
            <a:off x="0" y="1412875"/>
            <a:ext cx="9906000"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ítulo 1"/>
          <p:cNvSpPr>
            <a:spLocks noGrp="1"/>
          </p:cNvSpPr>
          <p:nvPr>
            <p:ph type="title"/>
          </p:nvPr>
        </p:nvSpPr>
        <p:spPr>
          <a:xfrm>
            <a:off x="0" y="0"/>
            <a:ext cx="9658350" cy="1214438"/>
          </a:xfrm>
        </p:spPr>
        <p:txBody>
          <a:bodyPr/>
          <a:lstStyle/>
          <a:p>
            <a:pPr algn="ctr"/>
            <a:r>
              <a:rPr lang="pt-BR" sz="2400" smtClean="0"/>
              <a:t>PROJETOS INFRA-ESTRUTURA LOGÍSTICA</a:t>
            </a:r>
            <a:br>
              <a:rPr lang="pt-BR" sz="2400" smtClean="0"/>
            </a:br>
            <a:r>
              <a:rPr lang="pt-BR" sz="2400" smtClean="0"/>
              <a:t> NO ESTADO DO MATO GROSSO</a:t>
            </a:r>
          </a:p>
        </p:txBody>
      </p:sp>
      <p:sp>
        <p:nvSpPr>
          <p:cNvPr id="78851" name="Espaço Reservado para Conteúdo 2"/>
          <p:cNvSpPr>
            <a:spLocks noGrp="1"/>
          </p:cNvSpPr>
          <p:nvPr>
            <p:ph idx="1"/>
          </p:nvPr>
        </p:nvSpPr>
        <p:spPr>
          <a:xfrm>
            <a:off x="0" y="2362200"/>
            <a:ext cx="9658350" cy="4495800"/>
          </a:xfrm>
        </p:spPr>
        <p:txBody>
          <a:bodyPr/>
          <a:lstStyle/>
          <a:p>
            <a:pPr marL="514350" indent="-514350" algn="just"/>
            <a:r>
              <a:rPr lang="pt-BR" smtClean="0"/>
              <a:t>Duplicação BR-163/364 Rondonópolis/ Posto Gil;</a:t>
            </a:r>
          </a:p>
          <a:p>
            <a:pPr marL="514350" indent="-514350" algn="just"/>
            <a:r>
              <a:rPr lang="pt-BR" smtClean="0"/>
              <a:t>Pavimentação Asfáltica BR-242;</a:t>
            </a:r>
          </a:p>
          <a:p>
            <a:pPr marL="514350" indent="-514350" algn="just"/>
            <a:r>
              <a:rPr lang="pt-BR" smtClean="0"/>
              <a:t>Hidrovia Araguaia- Tocantins;</a:t>
            </a:r>
          </a:p>
          <a:p>
            <a:pPr marL="514350" indent="-514350" algn="just"/>
            <a:r>
              <a:rPr lang="pt-BR" smtClean="0"/>
              <a:t>Hidrovia Paraguai-Paraná;</a:t>
            </a:r>
          </a:p>
          <a:p>
            <a:pPr marL="514350" indent="-514350" algn="just"/>
            <a:r>
              <a:rPr lang="pt-BR" smtClean="0"/>
              <a:t>Hidrovia Teles Pires - Tapajós</a:t>
            </a:r>
          </a:p>
          <a:p>
            <a:pPr marL="514350" indent="-514350" algn="just"/>
            <a:r>
              <a:rPr lang="pt-BR" smtClean="0"/>
              <a:t>Extensão Ferrovia Vicente Vuolo ROO até Cuiabá;</a:t>
            </a:r>
          </a:p>
          <a:p>
            <a:pPr marL="514350" indent="-514350" algn="just"/>
            <a:r>
              <a:rPr lang="pt-BR" smtClean="0"/>
              <a:t>Ferrovia Integração Centro Oeste (FICO);</a:t>
            </a:r>
          </a:p>
          <a:p>
            <a:pPr marL="514350" indent="-514350" algn="just"/>
            <a:r>
              <a:rPr lang="pt-BR" smtClean="0"/>
              <a:t>Ferrovia Agua Boa (MT) – Barcarena (PA)</a:t>
            </a:r>
          </a:p>
          <a:p>
            <a:pPr marL="514350" indent="-514350" algn="just"/>
            <a:endParaRPr lang="pt-BR" smtClean="0"/>
          </a:p>
          <a:p>
            <a:pPr marL="514350" indent="-514350" algn="just"/>
            <a:endParaRPr lang="pt-BR" smtClean="0"/>
          </a:p>
        </p:txBody>
      </p:sp>
      <p:sp>
        <p:nvSpPr>
          <p:cNvPr id="4" name="Espaço Reservado para Número de Slide 3"/>
          <p:cNvSpPr>
            <a:spLocks noGrp="1"/>
          </p:cNvSpPr>
          <p:nvPr>
            <p:ph type="sldNum" sz="quarter" idx="12"/>
          </p:nvPr>
        </p:nvSpPr>
        <p:spPr/>
        <p:txBody>
          <a:bodyPr/>
          <a:lstStyle/>
          <a:p>
            <a:pPr>
              <a:defRPr/>
            </a:pPr>
            <a:fld id="{EE22CD4A-13AE-4A40-A2BD-078EBA4464CD}" type="slidenum">
              <a:rPr lang="pt-BR" smtClean="0"/>
              <a:pPr>
                <a:defRPr/>
              </a:pPr>
              <a:t>83</a:t>
            </a:fld>
            <a:endParaRPr lang="pt-B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ítulo 1"/>
          <p:cNvSpPr>
            <a:spLocks noGrp="1"/>
          </p:cNvSpPr>
          <p:nvPr>
            <p:ph type="title"/>
          </p:nvPr>
        </p:nvSpPr>
        <p:spPr>
          <a:xfrm>
            <a:off x="0" y="0"/>
            <a:ext cx="9658350" cy="1214438"/>
          </a:xfrm>
        </p:spPr>
        <p:txBody>
          <a:bodyPr/>
          <a:lstStyle/>
          <a:p>
            <a:pPr algn="ctr"/>
            <a:r>
              <a:rPr lang="pt-BR" sz="2400" smtClean="0"/>
              <a:t>CONCESSÃO DA BR-163</a:t>
            </a:r>
          </a:p>
        </p:txBody>
      </p:sp>
      <p:sp>
        <p:nvSpPr>
          <p:cNvPr id="79875" name="Espaço Reservado para Conteúdo 2"/>
          <p:cNvSpPr>
            <a:spLocks noGrp="1"/>
          </p:cNvSpPr>
          <p:nvPr>
            <p:ph idx="1"/>
          </p:nvPr>
        </p:nvSpPr>
        <p:spPr>
          <a:xfrm>
            <a:off x="0" y="2362200"/>
            <a:ext cx="9658350" cy="4495800"/>
          </a:xfrm>
        </p:spPr>
        <p:txBody>
          <a:bodyPr/>
          <a:lstStyle/>
          <a:p>
            <a:pPr marL="514350" indent="-514350" algn="just"/>
            <a:r>
              <a:rPr lang="pt-BR" smtClean="0"/>
              <a:t>A recente concessão da BR-163 do trecho entre Itiquira (MT) e Sinop (MT) para a </a:t>
            </a:r>
            <a:r>
              <a:rPr lang="pt-BR" smtClean="0">
                <a:solidFill>
                  <a:srgbClr val="FF0000"/>
                </a:solidFill>
              </a:rPr>
              <a:t>Odebrecht Transport </a:t>
            </a:r>
            <a:r>
              <a:rPr lang="pt-BR" smtClean="0"/>
              <a:t>foi um passo gigantesco para o aumento da competitividade do setor, considerando que está contemplado no contrato, a duplicaçãp do trecho, lembrando que o trecho Rondonópolis (MT) ao Posto Gil (MT) está em execução a duplicação da BR-163 pelo Governo Federal (obra do PAC)</a:t>
            </a:r>
          </a:p>
          <a:p>
            <a:pPr marL="514350" indent="-514350" algn="just"/>
            <a:endParaRPr lang="pt-BR" smtClean="0"/>
          </a:p>
        </p:txBody>
      </p:sp>
      <p:sp>
        <p:nvSpPr>
          <p:cNvPr id="4" name="Espaço Reservado para Número de Slide 3"/>
          <p:cNvSpPr>
            <a:spLocks noGrp="1"/>
          </p:cNvSpPr>
          <p:nvPr>
            <p:ph type="sldNum" sz="quarter" idx="12"/>
          </p:nvPr>
        </p:nvSpPr>
        <p:spPr/>
        <p:txBody>
          <a:bodyPr/>
          <a:lstStyle/>
          <a:p>
            <a:pPr>
              <a:defRPr/>
            </a:pPr>
            <a:fld id="{4826AC35-A441-4830-94E0-115A7702FB9E}" type="slidenum">
              <a:rPr lang="pt-BR" smtClean="0"/>
              <a:pPr>
                <a:defRPr/>
              </a:pPr>
              <a:t>84</a:t>
            </a:fld>
            <a:endParaRPr lang="pt-B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ítulo 1"/>
          <p:cNvSpPr>
            <a:spLocks noGrp="1"/>
          </p:cNvSpPr>
          <p:nvPr>
            <p:ph type="title"/>
          </p:nvPr>
        </p:nvSpPr>
        <p:spPr>
          <a:xfrm>
            <a:off x="0" y="357188"/>
            <a:ext cx="9658350" cy="1428750"/>
          </a:xfrm>
        </p:spPr>
        <p:txBody>
          <a:bodyPr/>
          <a:lstStyle/>
          <a:p>
            <a:pPr algn="ctr"/>
            <a:r>
              <a:rPr lang="pt-BR" sz="2400" smtClean="0">
                <a:solidFill>
                  <a:srgbClr val="FF0000"/>
                </a:solidFill>
              </a:rPr>
              <a:t>PRINCIPAIS PROJETOS PORTUÁRIOS </a:t>
            </a:r>
            <a:br>
              <a:rPr lang="pt-BR" sz="2400" smtClean="0">
                <a:solidFill>
                  <a:srgbClr val="FF0000"/>
                </a:solidFill>
              </a:rPr>
            </a:br>
            <a:r>
              <a:rPr lang="pt-BR" sz="2400" smtClean="0">
                <a:solidFill>
                  <a:srgbClr val="FF0000"/>
                </a:solidFill>
              </a:rPr>
              <a:t/>
            </a:r>
            <a:br>
              <a:rPr lang="pt-BR" sz="2400" smtClean="0">
                <a:solidFill>
                  <a:srgbClr val="FF0000"/>
                </a:solidFill>
              </a:rPr>
            </a:br>
            <a:r>
              <a:rPr lang="pt-BR" sz="2400" smtClean="0">
                <a:solidFill>
                  <a:srgbClr val="FF0000"/>
                </a:solidFill>
              </a:rPr>
              <a:t>OPÇÃO ESCOAMENTO DA PRODUÇÃO</a:t>
            </a:r>
            <a:br>
              <a:rPr lang="pt-BR" sz="2400" smtClean="0">
                <a:solidFill>
                  <a:srgbClr val="FF0000"/>
                </a:solidFill>
              </a:rPr>
            </a:br>
            <a:r>
              <a:rPr lang="pt-BR" sz="2400" smtClean="0">
                <a:solidFill>
                  <a:srgbClr val="FF0000"/>
                </a:solidFill>
              </a:rPr>
              <a:t> </a:t>
            </a:r>
            <a:br>
              <a:rPr lang="pt-BR" sz="2400" smtClean="0">
                <a:solidFill>
                  <a:srgbClr val="FF0000"/>
                </a:solidFill>
              </a:rPr>
            </a:br>
            <a:r>
              <a:rPr lang="pt-BR" sz="2400" smtClean="0">
                <a:solidFill>
                  <a:srgbClr val="FF0000"/>
                </a:solidFill>
              </a:rPr>
              <a:t>SAINDO DE PARANAGUÁ (PR) E SANTOS (SP)</a:t>
            </a:r>
          </a:p>
        </p:txBody>
      </p:sp>
      <p:sp>
        <p:nvSpPr>
          <p:cNvPr id="80899" name="Espaço Reservado para Conteúdo 2"/>
          <p:cNvSpPr>
            <a:spLocks noGrp="1"/>
          </p:cNvSpPr>
          <p:nvPr>
            <p:ph idx="1"/>
          </p:nvPr>
        </p:nvSpPr>
        <p:spPr>
          <a:xfrm>
            <a:off x="0" y="2362200"/>
            <a:ext cx="9658350" cy="4495800"/>
          </a:xfrm>
        </p:spPr>
        <p:txBody>
          <a:bodyPr/>
          <a:lstStyle/>
          <a:p>
            <a:pPr marL="514350" indent="-514350" algn="just"/>
            <a:r>
              <a:rPr lang="pt-BR" smtClean="0"/>
              <a:t>Porto Fluvial =&gt; Miritituba (PA)</a:t>
            </a:r>
          </a:p>
          <a:p>
            <a:pPr marL="514350" indent="-514350" algn="just"/>
            <a:r>
              <a:rPr lang="pt-BR" smtClean="0"/>
              <a:t>Porto Maritímo =&gt; Santana (AP)</a:t>
            </a:r>
          </a:p>
          <a:p>
            <a:pPr marL="514350" indent="-514350" algn="just"/>
            <a:endParaRPr lang="pt-BR" smtClean="0"/>
          </a:p>
        </p:txBody>
      </p:sp>
      <p:sp>
        <p:nvSpPr>
          <p:cNvPr id="4" name="Espaço Reservado para Número de Slide 3"/>
          <p:cNvSpPr>
            <a:spLocks noGrp="1"/>
          </p:cNvSpPr>
          <p:nvPr>
            <p:ph type="sldNum" sz="quarter" idx="12"/>
          </p:nvPr>
        </p:nvSpPr>
        <p:spPr/>
        <p:txBody>
          <a:bodyPr/>
          <a:lstStyle/>
          <a:p>
            <a:pPr>
              <a:defRPr/>
            </a:pPr>
            <a:fld id="{2CB050B0-4089-4CA2-85D6-AFA471CAE625}" type="slidenum">
              <a:rPr lang="pt-BR" smtClean="0"/>
              <a:pPr>
                <a:defRPr/>
              </a:pPr>
              <a:t>85</a:t>
            </a:fld>
            <a:endParaRPr lang="pt-B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ítulo 1"/>
          <p:cNvSpPr>
            <a:spLocks noGrp="1"/>
          </p:cNvSpPr>
          <p:nvPr>
            <p:ph type="title"/>
          </p:nvPr>
        </p:nvSpPr>
        <p:spPr>
          <a:xfrm>
            <a:off x="0" y="0"/>
            <a:ext cx="8667750" cy="1143000"/>
          </a:xfrm>
        </p:spPr>
        <p:txBody>
          <a:bodyPr/>
          <a:lstStyle/>
          <a:p>
            <a:r>
              <a:rPr lang="pt-BR" smtClean="0"/>
              <a:t>AMBIENTE CONCORRÊNCIA ENTRE MODAIS DE TRANSPORTE</a:t>
            </a:r>
          </a:p>
        </p:txBody>
      </p:sp>
      <p:sp>
        <p:nvSpPr>
          <p:cNvPr id="81923" name="Espaço Reservado para Texto 2"/>
          <p:cNvSpPr>
            <a:spLocks noGrp="1"/>
          </p:cNvSpPr>
          <p:nvPr>
            <p:ph type="body" sz="half" idx="1"/>
          </p:nvPr>
        </p:nvSpPr>
        <p:spPr>
          <a:xfrm>
            <a:off x="0" y="2362200"/>
            <a:ext cx="9596438" cy="4495800"/>
          </a:xfrm>
        </p:spPr>
        <p:txBody>
          <a:bodyPr/>
          <a:lstStyle/>
          <a:p>
            <a:pPr algn="just"/>
            <a:r>
              <a:rPr lang="pt-BR" smtClean="0"/>
              <a:t>Seria muito importante para o aumento da Competitividade do Estado do Mato Grosso esses projetos logísticos </a:t>
            </a:r>
            <a:r>
              <a:rPr lang="pt-BR" b="1" smtClean="0"/>
              <a:t>“sairem do papel”, </a:t>
            </a:r>
            <a:r>
              <a:rPr lang="pt-BR" smtClean="0"/>
              <a:t>pois consideramos que esses projetos vão agregar na Oferta de Transporte, face a Demanda de Transporte ascendente, considerando a previsão do incremento significativo da produção das Commodities a cada ano.</a:t>
            </a:r>
          </a:p>
          <a:p>
            <a:pPr algn="just"/>
            <a:r>
              <a:rPr lang="pt-BR" smtClean="0"/>
              <a:t>Possuir um ambiente de concorrência entre Modais de Transportes, derruba preços do frete, viabilizando outros setores da economia, como a indústria, por exemplo.</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ítulo 1"/>
          <p:cNvSpPr>
            <a:spLocks noGrp="1"/>
          </p:cNvSpPr>
          <p:nvPr>
            <p:ph type="title"/>
          </p:nvPr>
        </p:nvSpPr>
        <p:spPr>
          <a:xfrm>
            <a:off x="523875" y="285750"/>
            <a:ext cx="9144000" cy="785813"/>
          </a:xfrm>
        </p:spPr>
        <p:txBody>
          <a:bodyPr/>
          <a:lstStyle/>
          <a:p>
            <a:pPr algn="ctr"/>
            <a:r>
              <a:rPr lang="pt-BR" smtClean="0"/>
              <a:t>PERSPECTIVA LOGÍSTICA DE TRANSPORTES NO MATO GROSSO (1)</a:t>
            </a:r>
          </a:p>
        </p:txBody>
      </p:sp>
      <p:sp>
        <p:nvSpPr>
          <p:cNvPr id="82947" name="Espaço Reservado para Texto 2"/>
          <p:cNvSpPr>
            <a:spLocks noGrp="1"/>
          </p:cNvSpPr>
          <p:nvPr>
            <p:ph type="body" sz="half" idx="1"/>
          </p:nvPr>
        </p:nvSpPr>
        <p:spPr>
          <a:xfrm>
            <a:off x="0" y="2362200"/>
            <a:ext cx="9525000" cy="4495800"/>
          </a:xfrm>
        </p:spPr>
        <p:txBody>
          <a:bodyPr/>
          <a:lstStyle/>
          <a:p>
            <a:r>
              <a:rPr lang="pt-BR" smtClean="0"/>
              <a:t>A perspectiva, para curto prazo,não é nada otimista, considerando o incremento da produção da soja safra 2013/2014, ou seja, a Demanda de Transporte vai aumentar e a Oferta não acompanhará, ou seja, o gargalo logístico em Santos (SP) e Paranaguá (PR) acontecerá de novo, muito pouco agregou-se na Oferta, podemos salientar, apenas, a extensão da Ferrovia Vicente Vuolo de Itiquira até Rondonópolis, com a implantação do Condomínio Intermodal de Rondonópolis (CIR), mas </a:t>
            </a:r>
            <a:r>
              <a:rPr lang="pt-BR" b="1" u="sng" smtClean="0"/>
              <a:t>É MUITO POUCO</a:t>
            </a:r>
            <a:r>
              <a:rPr lang="pt-BR" smtClean="0"/>
              <a: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ítulo 1"/>
          <p:cNvSpPr>
            <a:spLocks noGrp="1"/>
          </p:cNvSpPr>
          <p:nvPr>
            <p:ph type="title"/>
          </p:nvPr>
        </p:nvSpPr>
        <p:spPr>
          <a:xfrm>
            <a:off x="523875" y="285750"/>
            <a:ext cx="9144000" cy="785813"/>
          </a:xfrm>
        </p:spPr>
        <p:txBody>
          <a:bodyPr/>
          <a:lstStyle/>
          <a:p>
            <a:pPr algn="ctr"/>
            <a:r>
              <a:rPr lang="pt-BR" smtClean="0"/>
              <a:t>PERSPECTIVA LOGÍSTICA DE TRANSPORTES NO MATO GROSSO (2)</a:t>
            </a:r>
          </a:p>
        </p:txBody>
      </p:sp>
      <p:sp>
        <p:nvSpPr>
          <p:cNvPr id="83971" name="Espaço Reservado para Texto 2"/>
          <p:cNvSpPr>
            <a:spLocks noGrp="1"/>
          </p:cNvSpPr>
          <p:nvPr>
            <p:ph type="body" sz="half" idx="1"/>
          </p:nvPr>
        </p:nvSpPr>
        <p:spPr>
          <a:xfrm>
            <a:off x="0" y="2362200"/>
            <a:ext cx="9739313" cy="4495800"/>
          </a:xfrm>
        </p:spPr>
        <p:txBody>
          <a:bodyPr/>
          <a:lstStyle/>
          <a:p>
            <a:r>
              <a:rPr lang="pt-BR" smtClean="0"/>
              <a:t>Diante da nossa ausência  de </a:t>
            </a:r>
            <a:r>
              <a:rPr lang="pt-BR" smtClean="0">
                <a:solidFill>
                  <a:srgbClr val="FF0000"/>
                </a:solidFill>
              </a:rPr>
              <a:t>uma logística tupiniquim </a:t>
            </a:r>
            <a:r>
              <a:rPr lang="pt-BR" smtClean="0"/>
              <a:t>adequada para o transporte das </a:t>
            </a:r>
            <a:r>
              <a:rPr lang="pt-BR" i="1" smtClean="0"/>
              <a:t>Commodities,</a:t>
            </a:r>
            <a:r>
              <a:rPr lang="pt-BR" smtClean="0"/>
              <a:t> seremos vulneráveis à especuladores no mercado, que regulará o preço da soja, independente da Bolsa de Chicago, por serem os maiores demandantes e por possuírem uma logística eficiente e competitiva (possuem os maiores portos do mundo de conteineres), ou seja, não cumpriremos o</a:t>
            </a:r>
            <a:r>
              <a:rPr lang="pt-BR" smtClean="0">
                <a:solidFill>
                  <a:srgbClr val="FF0000"/>
                </a:solidFill>
              </a:rPr>
              <a:t> Lead-Time </a:t>
            </a:r>
            <a:r>
              <a:rPr lang="pt-BR" smtClean="0"/>
              <a:t>contratual com os nossos maiores compradores e já perceberam essa falha nossa e vão se aproveitar disso, derrubando preço no mercado.</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Texto 3"/>
          <p:cNvSpPr>
            <a:spLocks noGrp="1"/>
          </p:cNvSpPr>
          <p:nvPr>
            <p:ph type="body" sz="half" idx="1"/>
          </p:nvPr>
        </p:nvSpPr>
        <p:spPr>
          <a:xfrm>
            <a:off x="273050" y="0"/>
            <a:ext cx="9632950" cy="6858000"/>
          </a:xfrm>
        </p:spPr>
        <p:txBody>
          <a:bodyPr/>
          <a:lstStyle/>
          <a:p>
            <a:pPr algn="ctr">
              <a:buFont typeface="Wingdings" pitchFamily="2" charset="2"/>
              <a:buNone/>
            </a:pPr>
            <a:r>
              <a:rPr lang="pt-BR" b="1" smtClean="0">
                <a:solidFill>
                  <a:srgbClr val="FF0000"/>
                </a:solidFill>
              </a:rPr>
              <a:t>Deficiência Logística Tupiniquim no Lead-Time chinês</a:t>
            </a:r>
          </a:p>
        </p:txBody>
      </p:sp>
      <p:pic>
        <p:nvPicPr>
          <p:cNvPr id="84995" name="Imagem 1" descr="F:\ufmt\foto revista.jpg"/>
          <p:cNvPicPr>
            <a:picLocks noChangeAspect="1" noChangeArrowheads="1"/>
          </p:cNvPicPr>
          <p:nvPr/>
        </p:nvPicPr>
        <p:blipFill>
          <a:blip r:embed="rId2" cstate="print"/>
          <a:srcRect/>
          <a:stretch>
            <a:fillRect/>
          </a:stretch>
        </p:blipFill>
        <p:spPr bwMode="auto">
          <a:xfrm>
            <a:off x="0" y="714375"/>
            <a:ext cx="9906000" cy="614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p:cNvSpPr>
            <a:spLocks noGrp="1"/>
          </p:cNvSpPr>
          <p:nvPr>
            <p:ph type="title"/>
          </p:nvPr>
        </p:nvSpPr>
        <p:spPr>
          <a:xfrm>
            <a:off x="0" y="0"/>
            <a:ext cx="9659938" cy="620713"/>
          </a:xfrm>
        </p:spPr>
        <p:txBody>
          <a:bodyPr/>
          <a:lstStyle/>
          <a:p>
            <a:pPr algn="ctr"/>
            <a:r>
              <a:rPr lang="pt-BR" sz="2800" smtClean="0">
                <a:solidFill>
                  <a:srgbClr val="FF0000"/>
                </a:solidFill>
              </a:rPr>
              <a:t>Cadeia Suprimentos Locais, Regionais e Globais</a:t>
            </a:r>
          </a:p>
        </p:txBody>
      </p:sp>
      <p:sp>
        <p:nvSpPr>
          <p:cNvPr id="4" name="Espaço Reservado para Número de Slide 3"/>
          <p:cNvSpPr>
            <a:spLocks noGrp="1"/>
          </p:cNvSpPr>
          <p:nvPr>
            <p:ph type="sldNum" sz="quarter" idx="12"/>
          </p:nvPr>
        </p:nvSpPr>
        <p:spPr/>
        <p:txBody>
          <a:bodyPr/>
          <a:lstStyle/>
          <a:p>
            <a:pPr>
              <a:defRPr/>
            </a:pPr>
            <a:fld id="{3F927453-1A08-475D-B422-A36A458FE42F}" type="slidenum">
              <a:rPr lang="pt-BR" smtClean="0"/>
              <a:pPr>
                <a:defRPr/>
              </a:pPr>
              <a:t>9</a:t>
            </a:fld>
            <a:endParaRPr lang="pt-BR"/>
          </a:p>
        </p:txBody>
      </p:sp>
      <p:pic>
        <p:nvPicPr>
          <p:cNvPr id="11268" name="Picture 9"/>
          <p:cNvPicPr>
            <a:picLocks noGrp="1" noChangeAspect="1" noChangeArrowheads="1"/>
          </p:cNvPicPr>
          <p:nvPr>
            <p:ph idx="1"/>
          </p:nvPr>
        </p:nvPicPr>
        <p:blipFill>
          <a:blip r:embed="rId2" cstate="print"/>
          <a:srcRect/>
          <a:stretch>
            <a:fillRect/>
          </a:stretch>
        </p:blipFill>
        <p:spPr>
          <a:xfrm>
            <a:off x="0" y="765175"/>
            <a:ext cx="9906000" cy="6092825"/>
          </a:xfr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ítulo 1"/>
          <p:cNvSpPr>
            <a:spLocks noGrp="1"/>
          </p:cNvSpPr>
          <p:nvPr>
            <p:ph type="title"/>
          </p:nvPr>
        </p:nvSpPr>
        <p:spPr>
          <a:xfrm>
            <a:off x="595313" y="0"/>
            <a:ext cx="9001125" cy="1143000"/>
          </a:xfrm>
        </p:spPr>
        <p:txBody>
          <a:bodyPr/>
          <a:lstStyle/>
          <a:p>
            <a:pPr algn="ctr"/>
            <a:r>
              <a:rPr lang="pt-BR" smtClean="0"/>
              <a:t>PERSPECTIVA LOGÍSTICA DE TRANSPORTES NO MATO GROSSO (3) </a:t>
            </a:r>
          </a:p>
        </p:txBody>
      </p:sp>
      <p:sp>
        <p:nvSpPr>
          <p:cNvPr id="5" name="Espaço Reservado para Número de Slide 4"/>
          <p:cNvSpPr>
            <a:spLocks noGrp="1"/>
          </p:cNvSpPr>
          <p:nvPr>
            <p:ph type="sldNum" sz="quarter" idx="12"/>
          </p:nvPr>
        </p:nvSpPr>
        <p:spPr/>
        <p:txBody>
          <a:bodyPr/>
          <a:lstStyle/>
          <a:p>
            <a:pPr>
              <a:defRPr/>
            </a:pPr>
            <a:fld id="{2C6C5411-53A4-4B2A-BA20-46C3157E9931}" type="slidenum">
              <a:rPr lang="pt-BR" smtClean="0"/>
              <a:pPr>
                <a:defRPr/>
              </a:pPr>
              <a:t>90</a:t>
            </a:fld>
            <a:endParaRPr lang="pt-BR"/>
          </a:p>
        </p:txBody>
      </p:sp>
      <p:pic>
        <p:nvPicPr>
          <p:cNvPr id="86020" name="Picture 2" descr="D:\Users\pc\Desktop\ufmt\Imagem\Logistica 3.jpg"/>
          <p:cNvPicPr>
            <a:picLocks noChangeAspect="1" noChangeArrowheads="1"/>
          </p:cNvPicPr>
          <p:nvPr/>
        </p:nvPicPr>
        <p:blipFill>
          <a:blip r:embed="rId2" cstate="print"/>
          <a:srcRect/>
          <a:stretch>
            <a:fillRect/>
          </a:stretch>
        </p:blipFill>
        <p:spPr bwMode="auto">
          <a:xfrm>
            <a:off x="2166938" y="1643063"/>
            <a:ext cx="5286375" cy="5214937"/>
          </a:xfrm>
          <a:prstGeom prst="rect">
            <a:avLst/>
          </a:prstGeom>
          <a:noFill/>
          <a:ln w="9525">
            <a:noFill/>
            <a:miter lim="800000"/>
            <a:headEnd/>
            <a:tailEnd/>
          </a:ln>
        </p:spPr>
      </p:pic>
      <p:sp>
        <p:nvSpPr>
          <p:cNvPr id="86021" name="CaixaDeTexto 6"/>
          <p:cNvSpPr txBox="1">
            <a:spLocks noChangeArrowheads="1"/>
          </p:cNvSpPr>
          <p:nvPr/>
        </p:nvSpPr>
        <p:spPr bwMode="auto">
          <a:xfrm>
            <a:off x="1309688" y="1143000"/>
            <a:ext cx="6786562" cy="523875"/>
          </a:xfrm>
          <a:prstGeom prst="rect">
            <a:avLst/>
          </a:prstGeom>
          <a:noFill/>
          <a:ln w="9525">
            <a:noFill/>
            <a:miter lim="800000"/>
            <a:headEnd/>
            <a:tailEnd/>
          </a:ln>
        </p:spPr>
        <p:txBody>
          <a:bodyPr>
            <a:spAutoFit/>
          </a:bodyPr>
          <a:lstStyle/>
          <a:p>
            <a:pPr algn="ctr"/>
            <a:r>
              <a:rPr lang="pt-BR" b="1">
                <a:solidFill>
                  <a:srgbClr val="FF0000"/>
                </a:solidFill>
              </a:rPr>
              <a:t>FRETES CONTINUARÃO EM ALTA</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ítulo 1"/>
          <p:cNvSpPr>
            <a:spLocks noGrp="1"/>
          </p:cNvSpPr>
          <p:nvPr>
            <p:ph type="title"/>
          </p:nvPr>
        </p:nvSpPr>
        <p:spPr>
          <a:xfrm>
            <a:off x="523875" y="285750"/>
            <a:ext cx="9144000" cy="785813"/>
          </a:xfrm>
        </p:spPr>
        <p:txBody>
          <a:bodyPr/>
          <a:lstStyle/>
          <a:p>
            <a:pPr algn="ctr"/>
            <a:r>
              <a:rPr lang="pt-BR" smtClean="0"/>
              <a:t>PERSPECTIVA LOGÍSTICA DE TRANSPORTES NO MATO GROSSO (4)</a:t>
            </a:r>
          </a:p>
        </p:txBody>
      </p:sp>
      <p:sp>
        <p:nvSpPr>
          <p:cNvPr id="87043" name="Espaço Reservado para Texto 2"/>
          <p:cNvSpPr>
            <a:spLocks noGrp="1"/>
          </p:cNvSpPr>
          <p:nvPr>
            <p:ph type="body" sz="half" idx="1"/>
          </p:nvPr>
        </p:nvSpPr>
        <p:spPr>
          <a:xfrm>
            <a:off x="0" y="1196975"/>
            <a:ext cx="9906000" cy="5661025"/>
          </a:xfrm>
        </p:spPr>
        <p:txBody>
          <a:bodyPr/>
          <a:lstStyle/>
          <a:p>
            <a:r>
              <a:rPr lang="pt-BR" sz="2400" b="1" smtClean="0"/>
              <a:t>Lembramos que a duplicação da BR-163 entre Rondonópolis e o CIR deverá ser construído imediatamente, pois caso </a:t>
            </a:r>
          </a:p>
          <a:p>
            <a:endParaRPr lang="pt-BR" sz="2400" b="1" smtClean="0"/>
          </a:p>
          <a:p>
            <a:pPr>
              <a:buFont typeface="Wingdings" pitchFamily="2" charset="2"/>
              <a:buNone/>
            </a:pPr>
            <a:r>
              <a:rPr lang="pt-BR" sz="2400" b="1" smtClean="0"/>
              <a:t>    contrário, as filas de caminhão serão intermináveis, onde ocorrerão do mesmo padrão de Santos (SP) e Paranaguá (PR).</a:t>
            </a:r>
          </a:p>
          <a:p>
            <a:r>
              <a:rPr lang="pt-BR" sz="2400" b="1" smtClean="0"/>
              <a:t>Se saírem do papel os projetos rodoviários, ferroviários e hidroviários e portuários, descritos acima, aumentará significativamente a</a:t>
            </a:r>
            <a:r>
              <a:rPr lang="pt-BR" sz="2400" b="1" i="1" u="sng" smtClean="0"/>
              <a:t> Competitividade </a:t>
            </a:r>
            <a:r>
              <a:rPr lang="pt-BR" sz="2400" b="1" smtClean="0"/>
              <a:t>da Sojicultura, no entanto, esses projetos demoram a sua maturação, prevemos de 5 (cinco) a 10 (dez) anos, portanto, vamos perder muito dinheiro pela logística deficiente e inadequada, além de vidas nessas BR’s, completamente deterioradas pelo alta densidade de tráfego.</a:t>
            </a:r>
          </a:p>
          <a:p>
            <a:endParaRPr lang="pt-BR" sz="2400" b="1"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ítulo 1"/>
          <p:cNvSpPr>
            <a:spLocks noGrp="1"/>
          </p:cNvSpPr>
          <p:nvPr>
            <p:ph type="title"/>
          </p:nvPr>
        </p:nvSpPr>
        <p:spPr>
          <a:xfrm>
            <a:off x="0" y="188913"/>
            <a:ext cx="9632950" cy="908050"/>
          </a:xfrm>
        </p:spPr>
        <p:txBody>
          <a:bodyPr/>
          <a:lstStyle/>
          <a:p>
            <a:pPr algn="ctr"/>
            <a:r>
              <a:rPr lang="pt-BR" smtClean="0">
                <a:solidFill>
                  <a:srgbClr val="FF0000"/>
                </a:solidFill>
              </a:rPr>
              <a:t>Importância do Brasil </a:t>
            </a:r>
            <a:br>
              <a:rPr lang="pt-BR" smtClean="0">
                <a:solidFill>
                  <a:srgbClr val="FF0000"/>
                </a:solidFill>
              </a:rPr>
            </a:br>
            <a:r>
              <a:rPr lang="pt-BR" smtClean="0">
                <a:solidFill>
                  <a:srgbClr val="FF0000"/>
                </a:solidFill>
              </a:rPr>
              <a:t>no cenário mundial da soja (1)</a:t>
            </a:r>
          </a:p>
        </p:txBody>
      </p:sp>
      <p:sp>
        <p:nvSpPr>
          <p:cNvPr id="88067" name="Espaço Reservado para Texto 2"/>
          <p:cNvSpPr>
            <a:spLocks noGrp="1"/>
          </p:cNvSpPr>
          <p:nvPr>
            <p:ph type="body" sz="half" idx="1"/>
          </p:nvPr>
        </p:nvSpPr>
        <p:spPr>
          <a:xfrm>
            <a:off x="0" y="1196975"/>
            <a:ext cx="9561513" cy="5661025"/>
          </a:xfrm>
        </p:spPr>
        <p:txBody>
          <a:bodyPr/>
          <a:lstStyle/>
          <a:p>
            <a:endParaRPr lang="pt-BR" smtClean="0"/>
          </a:p>
        </p:txBody>
      </p:sp>
      <p:sp>
        <p:nvSpPr>
          <p:cNvPr id="5" name="Espaço Reservado para Número de Slide 4"/>
          <p:cNvSpPr>
            <a:spLocks noGrp="1"/>
          </p:cNvSpPr>
          <p:nvPr>
            <p:ph type="sldNum" sz="quarter" idx="12"/>
          </p:nvPr>
        </p:nvSpPr>
        <p:spPr/>
        <p:txBody>
          <a:bodyPr/>
          <a:lstStyle/>
          <a:p>
            <a:pPr>
              <a:defRPr/>
            </a:pPr>
            <a:fld id="{B27F12ED-0596-4D57-B703-DAF71AF42F66}" type="slidenum">
              <a:rPr lang="pt-BR" smtClean="0"/>
              <a:pPr>
                <a:defRPr/>
              </a:pPr>
              <a:t>92</a:t>
            </a:fld>
            <a:endParaRPr lang="pt-BR"/>
          </a:p>
        </p:txBody>
      </p:sp>
      <p:pic>
        <p:nvPicPr>
          <p:cNvPr id="88069" name="Picture 2" descr="J:\ufmt\Imagem\Logística 23.jpg"/>
          <p:cNvPicPr>
            <a:picLocks noChangeAspect="1" noChangeArrowheads="1"/>
          </p:cNvPicPr>
          <p:nvPr/>
        </p:nvPicPr>
        <p:blipFill>
          <a:blip r:embed="rId2" cstate="print"/>
          <a:srcRect/>
          <a:stretch>
            <a:fillRect/>
          </a:stretch>
        </p:blipFill>
        <p:spPr bwMode="auto">
          <a:xfrm>
            <a:off x="0" y="1125538"/>
            <a:ext cx="9906000" cy="5732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ítulo 1"/>
          <p:cNvSpPr>
            <a:spLocks noGrp="1"/>
          </p:cNvSpPr>
          <p:nvPr>
            <p:ph type="title"/>
          </p:nvPr>
        </p:nvSpPr>
        <p:spPr>
          <a:xfrm>
            <a:off x="0" y="188913"/>
            <a:ext cx="9632950" cy="908050"/>
          </a:xfrm>
        </p:spPr>
        <p:txBody>
          <a:bodyPr/>
          <a:lstStyle/>
          <a:p>
            <a:pPr algn="ctr"/>
            <a:r>
              <a:rPr lang="pt-BR" smtClean="0">
                <a:solidFill>
                  <a:srgbClr val="FF0000"/>
                </a:solidFill>
              </a:rPr>
              <a:t>Importância do Brasil </a:t>
            </a:r>
            <a:br>
              <a:rPr lang="pt-BR" smtClean="0">
                <a:solidFill>
                  <a:srgbClr val="FF0000"/>
                </a:solidFill>
              </a:rPr>
            </a:br>
            <a:r>
              <a:rPr lang="pt-BR" smtClean="0">
                <a:solidFill>
                  <a:srgbClr val="FF0000"/>
                </a:solidFill>
              </a:rPr>
              <a:t>no cenário mundial da soja (2)</a:t>
            </a:r>
          </a:p>
        </p:txBody>
      </p:sp>
      <p:sp>
        <p:nvSpPr>
          <p:cNvPr id="89091" name="Espaço Reservado para Texto 2"/>
          <p:cNvSpPr>
            <a:spLocks noGrp="1"/>
          </p:cNvSpPr>
          <p:nvPr>
            <p:ph type="body" sz="half" idx="1"/>
          </p:nvPr>
        </p:nvSpPr>
        <p:spPr>
          <a:xfrm>
            <a:off x="0" y="1196975"/>
            <a:ext cx="9561513" cy="5661025"/>
          </a:xfrm>
        </p:spPr>
        <p:txBody>
          <a:bodyPr/>
          <a:lstStyle/>
          <a:p>
            <a:endParaRPr lang="pt-BR" smtClean="0"/>
          </a:p>
        </p:txBody>
      </p:sp>
      <p:sp>
        <p:nvSpPr>
          <p:cNvPr id="5" name="Espaço Reservado para Número de Slide 4"/>
          <p:cNvSpPr>
            <a:spLocks noGrp="1"/>
          </p:cNvSpPr>
          <p:nvPr>
            <p:ph type="sldNum" sz="quarter" idx="12"/>
          </p:nvPr>
        </p:nvSpPr>
        <p:spPr/>
        <p:txBody>
          <a:bodyPr/>
          <a:lstStyle/>
          <a:p>
            <a:pPr>
              <a:defRPr/>
            </a:pPr>
            <a:fld id="{82E76D14-4B3C-4EF1-8184-02C54C8C8283}" type="slidenum">
              <a:rPr lang="pt-BR" smtClean="0"/>
              <a:pPr>
                <a:defRPr/>
              </a:pPr>
              <a:t>93</a:t>
            </a:fld>
            <a:endParaRPr lang="pt-BR"/>
          </a:p>
        </p:txBody>
      </p:sp>
      <p:pic>
        <p:nvPicPr>
          <p:cNvPr id="89093" name="Picture 2" descr="J:\ufmt\Imagem\Logística 24.jpg"/>
          <p:cNvPicPr>
            <a:picLocks noChangeAspect="1" noChangeArrowheads="1"/>
          </p:cNvPicPr>
          <p:nvPr/>
        </p:nvPicPr>
        <p:blipFill>
          <a:blip r:embed="rId2" cstate="print"/>
          <a:srcRect/>
          <a:stretch>
            <a:fillRect/>
          </a:stretch>
        </p:blipFill>
        <p:spPr bwMode="auto">
          <a:xfrm>
            <a:off x="0" y="1052513"/>
            <a:ext cx="9490075" cy="580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ítulo 1"/>
          <p:cNvSpPr>
            <a:spLocks noGrp="1"/>
          </p:cNvSpPr>
          <p:nvPr>
            <p:ph type="title"/>
          </p:nvPr>
        </p:nvSpPr>
        <p:spPr>
          <a:xfrm>
            <a:off x="523875" y="285750"/>
            <a:ext cx="9144000" cy="785813"/>
          </a:xfrm>
        </p:spPr>
        <p:txBody>
          <a:bodyPr/>
          <a:lstStyle/>
          <a:p>
            <a:pPr algn="ctr"/>
            <a:r>
              <a:rPr lang="pt-BR" smtClean="0"/>
              <a:t>PERSPECTIVA LOGÍSTICA DE TRANSPORTES NO MATO GROSSO (5)</a:t>
            </a:r>
          </a:p>
        </p:txBody>
      </p:sp>
      <p:sp>
        <p:nvSpPr>
          <p:cNvPr id="90115" name="Espaço Reservado para Texto 2"/>
          <p:cNvSpPr>
            <a:spLocks noGrp="1"/>
          </p:cNvSpPr>
          <p:nvPr>
            <p:ph type="body" sz="half" idx="1"/>
          </p:nvPr>
        </p:nvSpPr>
        <p:spPr>
          <a:xfrm>
            <a:off x="0" y="1000125"/>
            <a:ext cx="9525000" cy="5857875"/>
          </a:xfrm>
        </p:spPr>
        <p:txBody>
          <a:bodyPr/>
          <a:lstStyle/>
          <a:p>
            <a:endParaRPr lang="pt-BR" sz="2400" b="1" smtClean="0"/>
          </a:p>
          <a:p>
            <a:pPr>
              <a:buFont typeface="Wingdings" pitchFamily="2" charset="2"/>
              <a:buNone/>
            </a:pPr>
            <a:endParaRPr lang="pt-BR" sz="2400" b="1" smtClean="0"/>
          </a:p>
          <a:p>
            <a:pPr>
              <a:buFont typeface="Wingdings" pitchFamily="2" charset="2"/>
              <a:buNone/>
            </a:pPr>
            <a:endParaRPr lang="pt-BR" sz="2400" b="1" smtClean="0"/>
          </a:p>
          <a:p>
            <a:r>
              <a:rPr lang="pt-BR" sz="2400" b="1" smtClean="0"/>
              <a:t>“QUALQUER PROJETO DE INTERMODALIDADE DE FERROVIA E HIDROVIA COM CONEXÃO À PORTOS FLUVIAIS E MARITÍMOS TEM QUE PASSAR OBRIGATORIAMENTE PELAS </a:t>
            </a:r>
            <a:r>
              <a:rPr lang="pt-BR" sz="2400" b="1" u="sng" smtClean="0">
                <a:solidFill>
                  <a:srgbClr val="FF0000"/>
                </a:solidFill>
              </a:rPr>
              <a:t>TRADINGS E / OU PELOS GRANDES PRODUTORES</a:t>
            </a:r>
            <a:r>
              <a:rPr lang="pt-BR" sz="2400" b="1" smtClean="0"/>
              <a:t>, POIS DENTRO DA CADEIA DE SUPRIMENTOS DO COMPLEXO SOJA, TRATAM-SE DE OPERADORES LOGÍSTICOS INTERNACIONAIS, </a:t>
            </a:r>
            <a:r>
              <a:rPr lang="pt-BR" sz="2400" b="1" smtClean="0">
                <a:solidFill>
                  <a:srgbClr val="FF0000"/>
                </a:solidFill>
              </a:rPr>
              <a:t>PLAYERS </a:t>
            </a:r>
            <a:r>
              <a:rPr lang="pt-BR" sz="2400" b="1" smtClean="0"/>
              <a:t>FUNDAMENTAIS PARA EFETUAR O ESCOAMENTO DA PRODUÇÃO BUSCANDO PREÇOS DE FRETES MAIS COMPETITIVO”</a:t>
            </a:r>
          </a:p>
          <a:p>
            <a:pPr>
              <a:buFont typeface="Wingdings" pitchFamily="2" charset="2"/>
              <a:buNone/>
            </a:pPr>
            <a:endParaRPr lang="pt-BR" sz="2400" b="1" smtClean="0"/>
          </a:p>
          <a:p>
            <a:pPr>
              <a:buFont typeface="Wingdings" pitchFamily="2" charset="2"/>
              <a:buNone/>
            </a:pPr>
            <a:endParaRPr lang="pt-BR" sz="2400" b="1"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ítulo 1"/>
          <p:cNvSpPr>
            <a:spLocks noGrp="1"/>
          </p:cNvSpPr>
          <p:nvPr>
            <p:ph type="title"/>
          </p:nvPr>
        </p:nvSpPr>
        <p:spPr>
          <a:xfrm>
            <a:off x="523875" y="285750"/>
            <a:ext cx="9144000" cy="785813"/>
          </a:xfrm>
        </p:spPr>
        <p:txBody>
          <a:bodyPr/>
          <a:lstStyle/>
          <a:p>
            <a:pPr algn="ctr"/>
            <a:r>
              <a:rPr lang="pt-BR" smtClean="0"/>
              <a:t>PERSPECTIVA LOGÍSTICA DE TRANSPORTES NO MATO GROSSO (6)</a:t>
            </a:r>
          </a:p>
        </p:txBody>
      </p:sp>
      <p:sp>
        <p:nvSpPr>
          <p:cNvPr id="91139" name="Espaço Reservado para Texto 2"/>
          <p:cNvSpPr>
            <a:spLocks noGrp="1"/>
          </p:cNvSpPr>
          <p:nvPr>
            <p:ph type="body" sz="half" idx="1"/>
          </p:nvPr>
        </p:nvSpPr>
        <p:spPr>
          <a:xfrm>
            <a:off x="0" y="1000125"/>
            <a:ext cx="9525000" cy="5857875"/>
          </a:xfrm>
        </p:spPr>
        <p:txBody>
          <a:bodyPr/>
          <a:lstStyle/>
          <a:p>
            <a:endParaRPr lang="pt-BR" sz="2400" b="1" smtClean="0"/>
          </a:p>
          <a:p>
            <a:pPr>
              <a:buFont typeface="Wingdings" pitchFamily="2" charset="2"/>
              <a:buNone/>
            </a:pPr>
            <a:endParaRPr lang="pt-BR" sz="2400" b="1" smtClean="0"/>
          </a:p>
          <a:p>
            <a:pPr>
              <a:buFont typeface="Wingdings" pitchFamily="2" charset="2"/>
              <a:buNone/>
            </a:pPr>
            <a:endParaRPr lang="pt-BR" sz="2400" b="1" smtClean="0"/>
          </a:p>
          <a:p>
            <a:r>
              <a:rPr lang="pt-BR" sz="2400" b="1" smtClean="0"/>
              <a:t>Se esses projetos saírem do papel, já maturados, o encadeamento e o transbordamento em todos os setores da economia (primário, secundário e terciário) possuirão um EFEITO DOMINÓ, incrementando o Produto Interno Bruto (PIB) para taxas acima da média nacional, o que tornará o Estado do Mato Grosso, um pólo de oportunidades e desenvolvimento econômico, com pleno emprego, geração de renda, impostos e divisas, otimizando a Microeconomia e a Macroeconomia, respectivamente, do Estado do Mato Grosso e do país;</a:t>
            </a:r>
          </a:p>
          <a:p>
            <a:pPr>
              <a:buFont typeface="Wingdings" pitchFamily="2" charset="2"/>
              <a:buNone/>
            </a:pPr>
            <a:endParaRPr lang="pt-BR" sz="2400" b="1"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ítulo 1"/>
          <p:cNvSpPr>
            <a:spLocks noGrp="1"/>
          </p:cNvSpPr>
          <p:nvPr>
            <p:ph type="title"/>
          </p:nvPr>
        </p:nvSpPr>
        <p:spPr>
          <a:xfrm>
            <a:off x="344488" y="0"/>
            <a:ext cx="8667750" cy="1143000"/>
          </a:xfrm>
        </p:spPr>
        <p:txBody>
          <a:bodyPr/>
          <a:lstStyle/>
          <a:p>
            <a:pPr algn="ctr"/>
            <a:r>
              <a:rPr lang="pt-BR" smtClean="0">
                <a:solidFill>
                  <a:srgbClr val="FF0000"/>
                </a:solidFill>
              </a:rPr>
              <a:t>CONCLUSÃO </a:t>
            </a:r>
          </a:p>
        </p:txBody>
      </p:sp>
      <p:sp>
        <p:nvSpPr>
          <p:cNvPr id="5" name="Espaço Reservado para Número de Slide 4"/>
          <p:cNvSpPr>
            <a:spLocks noGrp="1"/>
          </p:cNvSpPr>
          <p:nvPr>
            <p:ph type="sldNum" sz="quarter" idx="12"/>
          </p:nvPr>
        </p:nvSpPr>
        <p:spPr/>
        <p:txBody>
          <a:bodyPr/>
          <a:lstStyle/>
          <a:p>
            <a:pPr>
              <a:defRPr/>
            </a:pPr>
            <a:fld id="{2A9B07E2-3186-40B2-975D-181E230C23B5}" type="slidenum">
              <a:rPr lang="pt-BR" smtClean="0"/>
              <a:pPr>
                <a:defRPr/>
              </a:pPr>
              <a:t>96</a:t>
            </a:fld>
            <a:endParaRPr lang="pt-B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ítulo 1"/>
          <p:cNvSpPr>
            <a:spLocks noGrp="1"/>
          </p:cNvSpPr>
          <p:nvPr>
            <p:ph type="title"/>
          </p:nvPr>
        </p:nvSpPr>
        <p:spPr>
          <a:xfrm>
            <a:off x="560388" y="0"/>
            <a:ext cx="9145587" cy="549275"/>
          </a:xfrm>
        </p:spPr>
        <p:txBody>
          <a:bodyPr/>
          <a:lstStyle/>
          <a:p>
            <a:r>
              <a:rPr lang="pt-BR" smtClean="0"/>
              <a:t>Fonte de Consulta – páginas 17 e 18 </a:t>
            </a:r>
          </a:p>
        </p:txBody>
      </p:sp>
      <p:sp>
        <p:nvSpPr>
          <p:cNvPr id="93187" name="Espaço Reservado para Texto 2"/>
          <p:cNvSpPr>
            <a:spLocks noGrp="1"/>
          </p:cNvSpPr>
          <p:nvPr>
            <p:ph type="body" sz="half" idx="1"/>
          </p:nvPr>
        </p:nvSpPr>
        <p:spPr>
          <a:xfrm>
            <a:off x="631825" y="2349500"/>
            <a:ext cx="9113838" cy="4508500"/>
          </a:xfrm>
        </p:spPr>
        <p:txBody>
          <a:bodyPr/>
          <a:lstStyle/>
          <a:p>
            <a:pPr>
              <a:buFontTx/>
              <a:buChar char="-"/>
            </a:pPr>
            <a:r>
              <a:rPr lang="pt-BR" b="1" i="1" dirty="0" smtClean="0">
                <a:solidFill>
                  <a:srgbClr val="FF0000"/>
                </a:solidFill>
              </a:rPr>
              <a:t>ALFREDINI, Paolo &amp; ARASAKI, Emilia; Obras e Gestão de Portos e Costas, a técnica aliada ao enfoque logístico; Editora </a:t>
            </a:r>
            <a:r>
              <a:rPr lang="pt-BR" b="1" i="1" dirty="0" err="1" smtClean="0">
                <a:solidFill>
                  <a:srgbClr val="FF0000"/>
                </a:solidFill>
              </a:rPr>
              <a:t>Blucher</a:t>
            </a:r>
            <a:r>
              <a:rPr lang="pt-BR" b="1" i="1" dirty="0" smtClean="0">
                <a:solidFill>
                  <a:srgbClr val="FF0000"/>
                </a:solidFill>
              </a:rPr>
              <a:t>, 2ª edição, 2009.</a:t>
            </a:r>
          </a:p>
          <a:p>
            <a:pPr>
              <a:buFontTx/>
              <a:buChar char="-"/>
            </a:pPr>
            <a:endParaRPr lang="pt-BR" b="1" i="1" dirty="0" smtClean="0">
              <a:solidFill>
                <a:srgbClr val="FF0000"/>
              </a:solidFill>
            </a:endParaRPr>
          </a:p>
          <a:p>
            <a:pPr>
              <a:buFontTx/>
              <a:buChar char="-"/>
            </a:pPr>
            <a:r>
              <a:rPr lang="pt-BR" b="1" i="1" dirty="0" smtClean="0">
                <a:solidFill>
                  <a:schemeClr val="tx2"/>
                </a:solidFill>
                <a:effectLst>
                  <a:outerShdw blurRad="38100" dist="38100" dir="2700000" algn="tl">
                    <a:srgbClr val="000000">
                      <a:alpha val="43137"/>
                    </a:srgbClr>
                  </a:outerShdw>
                </a:effectLst>
              </a:rPr>
              <a:t>Biblioteca Paulo Freire, Centro Universitário de Várzea Grande (UNIVAG)</a:t>
            </a:r>
          </a:p>
        </p:txBody>
      </p:sp>
      <p:sp>
        <p:nvSpPr>
          <p:cNvPr id="5" name="Espaço Reservado para Número de Slide 4"/>
          <p:cNvSpPr>
            <a:spLocks noGrp="1"/>
          </p:cNvSpPr>
          <p:nvPr>
            <p:ph type="sldNum" sz="quarter" idx="12"/>
          </p:nvPr>
        </p:nvSpPr>
        <p:spPr/>
        <p:txBody>
          <a:bodyPr/>
          <a:lstStyle/>
          <a:p>
            <a:pPr>
              <a:defRPr/>
            </a:pPr>
            <a:fld id="{1A064BF5-2471-42AC-B5E3-35D1C6ED97E8}" type="slidenum">
              <a:rPr lang="pt-BR" smtClean="0"/>
              <a:pPr>
                <a:defRPr/>
              </a:pPr>
              <a:t>97</a:t>
            </a:fld>
            <a:endParaRPr lang="pt-B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Texto 2"/>
          <p:cNvSpPr>
            <a:spLocks noGrp="1"/>
          </p:cNvSpPr>
          <p:nvPr>
            <p:ph type="body" sz="half" idx="1"/>
          </p:nvPr>
        </p:nvSpPr>
        <p:spPr>
          <a:xfrm>
            <a:off x="0" y="0"/>
            <a:ext cx="9906000" cy="6858000"/>
          </a:xfrm>
        </p:spPr>
        <p:txBody>
          <a:bodyPr/>
          <a:lstStyle/>
          <a:p>
            <a:pPr>
              <a:buFont typeface="Wingdings" pitchFamily="2" charset="2"/>
              <a:buNone/>
            </a:pPr>
            <a:r>
              <a:rPr lang="pt-BR" b="1" i="1" dirty="0" smtClean="0">
                <a:solidFill>
                  <a:srgbClr val="FF0000"/>
                </a:solidFill>
              </a:rPr>
              <a:t>“ a utilização de Sistemas Intermodais de Transportes, com ênfase no Transporte Hidroviário, aliada ao  </a:t>
            </a:r>
          </a:p>
          <a:p>
            <a:pPr>
              <a:buFont typeface="Wingdings" pitchFamily="2" charset="2"/>
              <a:buNone/>
            </a:pPr>
            <a:r>
              <a:rPr lang="pt-BR" b="1" i="1" dirty="0" smtClean="0">
                <a:solidFill>
                  <a:srgbClr val="FF0000"/>
                </a:solidFill>
              </a:rPr>
              <a:t>    posicionamento em cargas em portos exportadores </a:t>
            </a:r>
          </a:p>
          <a:p>
            <a:pPr>
              <a:buFont typeface="Wingdings" pitchFamily="2" charset="2"/>
              <a:buNone/>
            </a:pPr>
            <a:r>
              <a:rPr lang="pt-BR" b="1" i="1" dirty="0" smtClean="0">
                <a:solidFill>
                  <a:srgbClr val="FF0000"/>
                </a:solidFill>
              </a:rPr>
              <a:t>   capazes de receber navios </a:t>
            </a:r>
            <a:r>
              <a:rPr lang="pt-BR" b="1" i="1" dirty="0" err="1" smtClean="0">
                <a:solidFill>
                  <a:srgbClr val="FF0000"/>
                </a:solidFill>
              </a:rPr>
              <a:t>graneleiros</a:t>
            </a:r>
            <a:r>
              <a:rPr lang="pt-BR" b="1" i="1" dirty="0" smtClean="0">
                <a:solidFill>
                  <a:srgbClr val="FF0000"/>
                </a:solidFill>
              </a:rPr>
              <a:t> </a:t>
            </a:r>
            <a:r>
              <a:rPr lang="pt-BR" b="1" i="1" dirty="0" err="1" smtClean="0">
                <a:solidFill>
                  <a:srgbClr val="FF0000"/>
                </a:solidFill>
              </a:rPr>
              <a:t>Panamax</a:t>
            </a:r>
            <a:r>
              <a:rPr lang="pt-BR" b="1" i="1" dirty="0" smtClean="0">
                <a:solidFill>
                  <a:srgbClr val="FF0000"/>
                </a:solidFill>
              </a:rPr>
              <a:t> ou </a:t>
            </a:r>
          </a:p>
          <a:p>
            <a:pPr>
              <a:buFont typeface="Wingdings" pitchFamily="2" charset="2"/>
              <a:buNone/>
            </a:pPr>
            <a:endParaRPr lang="pt-BR" b="1" i="1" dirty="0" smtClean="0">
              <a:solidFill>
                <a:srgbClr val="FF0000"/>
              </a:solidFill>
            </a:endParaRPr>
          </a:p>
          <a:p>
            <a:pPr>
              <a:buFont typeface="Wingdings" pitchFamily="2" charset="2"/>
              <a:buNone/>
            </a:pPr>
            <a:r>
              <a:rPr lang="pt-BR" b="1" i="1" dirty="0" smtClean="0">
                <a:solidFill>
                  <a:srgbClr val="FF0000"/>
                </a:solidFill>
              </a:rPr>
              <a:t>   </a:t>
            </a:r>
            <a:r>
              <a:rPr lang="pt-BR" b="1" i="1" dirty="0" err="1" smtClean="0">
                <a:solidFill>
                  <a:srgbClr val="FF0000"/>
                </a:solidFill>
              </a:rPr>
              <a:t>Capesize</a:t>
            </a:r>
            <a:r>
              <a:rPr lang="pt-BR" b="1" i="1" dirty="0" smtClean="0">
                <a:solidFill>
                  <a:srgbClr val="FF0000"/>
                </a:solidFill>
              </a:rPr>
              <a:t> mais próximos ao destino final do produto, trará uma redução do custo total do transporte até o consumidor, e aumentará a </a:t>
            </a:r>
            <a:r>
              <a:rPr lang="pt-BR" b="1" i="1" u="sng" dirty="0" smtClean="0">
                <a:solidFill>
                  <a:srgbClr val="0033CC"/>
                </a:solidFill>
              </a:rPr>
              <a:t>competitividade</a:t>
            </a:r>
            <a:r>
              <a:rPr lang="pt-BR" b="1" i="1" dirty="0" smtClean="0">
                <a:solidFill>
                  <a:srgbClr val="FF0000"/>
                </a:solidFill>
              </a:rPr>
              <a:t> do produto brasileiro a </a:t>
            </a:r>
            <a:r>
              <a:rPr lang="pt-BR" b="1" i="1" dirty="0" err="1" smtClean="0">
                <a:solidFill>
                  <a:srgbClr val="FF0000"/>
                </a:solidFill>
              </a:rPr>
              <a:t>nivel</a:t>
            </a:r>
            <a:r>
              <a:rPr lang="pt-BR" b="1" i="1" dirty="0" smtClean="0">
                <a:solidFill>
                  <a:srgbClr val="FF0000"/>
                </a:solidFill>
              </a:rPr>
              <a:t> internacional. Esta concepção beneficiará fundamentalmente as novas fronteiras, penalizadas atualmente pelas grandes distâncias entre as áreas de produção e os portos de exportação e pela utilização  quase que exclusiva do modal rodoviário. </a:t>
            </a:r>
          </a:p>
        </p:txBody>
      </p:sp>
      <p:sp>
        <p:nvSpPr>
          <p:cNvPr id="5" name="Espaço Reservado para Número de Slide 4"/>
          <p:cNvSpPr>
            <a:spLocks noGrp="1"/>
          </p:cNvSpPr>
          <p:nvPr>
            <p:ph type="sldNum" sz="quarter" idx="12"/>
          </p:nvPr>
        </p:nvSpPr>
        <p:spPr/>
        <p:txBody>
          <a:bodyPr/>
          <a:lstStyle/>
          <a:p>
            <a:pPr>
              <a:defRPr/>
            </a:pPr>
            <a:fld id="{6664624F-8867-41A6-9F9B-1DF27ED086A4}" type="slidenum">
              <a:rPr lang="pt-BR" smtClean="0"/>
              <a:pPr>
                <a:defRPr/>
              </a:pPr>
              <a:t>98</a:t>
            </a:fld>
            <a:endParaRPr lang="pt-B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Texto 2"/>
          <p:cNvSpPr>
            <a:spLocks noGrp="1"/>
          </p:cNvSpPr>
          <p:nvPr>
            <p:ph type="body" sz="half" idx="1"/>
          </p:nvPr>
        </p:nvSpPr>
        <p:spPr>
          <a:xfrm>
            <a:off x="0" y="188913"/>
            <a:ext cx="9906000" cy="6669087"/>
          </a:xfrm>
        </p:spPr>
        <p:txBody>
          <a:bodyPr/>
          <a:lstStyle/>
          <a:p>
            <a:pPr>
              <a:buFont typeface="Wingdings" pitchFamily="2" charset="2"/>
              <a:buNone/>
            </a:pPr>
            <a:r>
              <a:rPr lang="pt-BR" b="1" i="1" smtClean="0">
                <a:solidFill>
                  <a:srgbClr val="FF0000"/>
                </a:solidFill>
              </a:rPr>
              <a:t>“ Assim nas próximas décadas, as hidrovias do Araguaia-Tocantins, São Francisco, Tapajós, Teles Pires e Capim e os Portos de Itacoatiara (AM), </a:t>
            </a:r>
          </a:p>
          <a:p>
            <a:pPr>
              <a:buFont typeface="Wingdings" pitchFamily="2" charset="2"/>
              <a:buNone/>
            </a:pPr>
            <a:r>
              <a:rPr lang="pt-BR" b="1" i="1" smtClean="0">
                <a:solidFill>
                  <a:srgbClr val="FF0000"/>
                </a:solidFill>
              </a:rPr>
              <a:t>   Santarém (PA), Santana (AP), Vila do Conde (PA) e</a:t>
            </a:r>
          </a:p>
          <a:p>
            <a:pPr>
              <a:buFont typeface="Wingdings" pitchFamily="2" charset="2"/>
              <a:buNone/>
            </a:pPr>
            <a:endParaRPr lang="pt-BR" b="1" i="1" smtClean="0">
              <a:solidFill>
                <a:srgbClr val="FF0000"/>
              </a:solidFill>
            </a:endParaRPr>
          </a:p>
          <a:p>
            <a:pPr>
              <a:buFont typeface="Wingdings" pitchFamily="2" charset="2"/>
              <a:buNone/>
            </a:pPr>
            <a:r>
              <a:rPr lang="pt-BR" b="1" i="1" smtClean="0">
                <a:solidFill>
                  <a:srgbClr val="FF0000"/>
                </a:solidFill>
              </a:rPr>
              <a:t>   Ponta da Madeira – Itaqui (MA), terão importância crescente no Sistema Logístico de tornar cada vez mais competitiva a comercialização de soja no Cerrado brasileiro, que se constituirá na principal região produtora do país”</a:t>
            </a:r>
          </a:p>
          <a:p>
            <a:pPr>
              <a:buFont typeface="Wingdings" pitchFamily="2" charset="2"/>
              <a:buNone/>
            </a:pPr>
            <a:endParaRPr lang="pt-BR" b="1" i="1" smtClean="0">
              <a:solidFill>
                <a:srgbClr val="FF0000"/>
              </a:solidFill>
            </a:endParaRPr>
          </a:p>
        </p:txBody>
      </p:sp>
      <p:sp>
        <p:nvSpPr>
          <p:cNvPr id="5" name="Espaço Reservado para Número de Slide 4"/>
          <p:cNvSpPr>
            <a:spLocks noGrp="1"/>
          </p:cNvSpPr>
          <p:nvPr>
            <p:ph type="sldNum" sz="quarter" idx="12"/>
          </p:nvPr>
        </p:nvSpPr>
        <p:spPr/>
        <p:txBody>
          <a:bodyPr/>
          <a:lstStyle/>
          <a:p>
            <a:pPr>
              <a:defRPr/>
            </a:pPr>
            <a:fld id="{DA58F7EA-0EA8-4DFC-92CA-B0FA9929E43A}" type="slidenum">
              <a:rPr lang="pt-BR" smtClean="0"/>
              <a:pPr>
                <a:defRPr/>
              </a:pPr>
              <a:t>99</a:t>
            </a:fld>
            <a:endParaRPr lang="pt-B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apsulas">
  <a:themeElements>
    <a:clrScheme name="Capsula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as">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a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a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a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a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Office\Templates\Estruturas de apresentação\Capsulas.pot</Template>
  <TotalTime>8463</TotalTime>
  <Words>4344</Words>
  <Application>Microsoft Office PowerPoint</Application>
  <PresentationFormat>Papel A4 (210 x 297 mm)</PresentationFormat>
  <Paragraphs>598</Paragraphs>
  <Slides>104</Slides>
  <Notes>8</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104</vt:i4>
      </vt:variant>
    </vt:vector>
  </HeadingPairs>
  <TitlesOfParts>
    <vt:vector size="108" baseType="lpstr">
      <vt:lpstr>Arial</vt:lpstr>
      <vt:lpstr>Times New Roman</vt:lpstr>
      <vt:lpstr>Wingdings</vt:lpstr>
      <vt:lpstr>Capsulas</vt:lpstr>
      <vt:lpstr>Apresentação do PowerPoint</vt:lpstr>
      <vt:lpstr>Apresentação do PowerPoint</vt:lpstr>
      <vt:lpstr>Apresentação do PowerPoint</vt:lpstr>
      <vt:lpstr>Apresentação do PowerPoint</vt:lpstr>
      <vt:lpstr>Apresentação do PowerPoint</vt:lpstr>
      <vt:lpstr>Apresentação do PowerPoint</vt:lpstr>
      <vt:lpstr>Cadeia de Suprimentos</vt:lpstr>
      <vt:lpstr>Cadeia de Suprimentos</vt:lpstr>
      <vt:lpstr>Cadeia Suprimentos Locais, Regionais e Globais</vt:lpstr>
      <vt:lpstr>Cadeia de Suprimentos do Complexo Soja (1ª verticalização da Soja)</vt:lpstr>
      <vt:lpstr>PRODUTIVIDADE NA SOJICULTURA </vt:lpstr>
      <vt:lpstr>COMPETITIVIDADE NA SOJICULTURA </vt:lpstr>
      <vt:lpstr>Silos Bag, suprindo a falta de Silos para Granéis</vt:lpstr>
      <vt:lpstr>          RUI PRADO (PRESIDENTE FAMATO)  </vt:lpstr>
      <vt:lpstr>Perspectiva Produtividade Commodities</vt:lpstr>
      <vt:lpstr>INCREMENTO PRODUÇÃO/ PRODUTIVIDADE /ÁREA PLANTADA</vt:lpstr>
      <vt:lpstr> PERSPECTIVA PRODUÇÃO 2013/2014</vt:lpstr>
      <vt:lpstr>Arranjos Produtivos Locais Complexo Soja (MT)</vt:lpstr>
      <vt:lpstr>Falta de Infra-Estrutura impactando os Arranjos Produtivos Locais</vt:lpstr>
      <vt:lpstr>Perda e Ganhos de cada um (em dólares por tonelada)</vt:lpstr>
      <vt:lpstr> Distância Física (Kms)  Competitividade Modal Transporte </vt:lpstr>
      <vt:lpstr>Paradoxo Produtividade x Competitividade</vt:lpstr>
      <vt:lpstr>Fluxo Complexo Soja  Portos Santos (SP) e Paranaguá (PR)</vt:lpstr>
      <vt:lpstr>EQUÍVOCO LOGÍSTICO </vt:lpstr>
      <vt:lpstr>Desperdicio de Grãos</vt:lpstr>
      <vt:lpstr>Apresentação do PowerPoint</vt:lpstr>
      <vt:lpstr>Apresentação do PowerPoint</vt:lpstr>
      <vt:lpstr>Apresentação do PowerPoint</vt:lpstr>
      <vt:lpstr>Paradoxo Produção x Gargalo Logístico</vt:lpstr>
      <vt:lpstr>RESULTADO DA INEFICIENTE INFRA-ESTRUTURA VIÁRIA  - ESTRADAS NO MATO-GROSSO NO APL DE SOJA   -ORIGEM DO TRANSPORTE DE SOJA PARA O PORTO (Antes das PPP´s do Estado do Mato Grosso)</vt:lpstr>
      <vt:lpstr>-ORIGEM DO TRANSPORTE DE SOJA PARA O PORTO (Depois das PPP´s do Estado do Mato Grosso)  Convênio Associação Produtores x Governo do Estado</vt:lpstr>
      <vt:lpstr>INCREMENTO DA COMPETITIVIDADE</vt:lpstr>
      <vt:lpstr>NECESSIDADE DAS FERROVIAS  SAIREM DO PAPEL</vt:lpstr>
      <vt:lpstr>Apresentação do PowerPoint</vt:lpstr>
      <vt:lpstr> PLANO DE INVESTIMENTOS EM LOGISTICA DO GOVERNO FEDERAL</vt:lpstr>
      <vt:lpstr>Construção Ferrovia</vt:lpstr>
      <vt:lpstr>CONSTRUÇÃO HIDROVIA </vt:lpstr>
      <vt:lpstr>Comparação de Tonelada Útil entre  Modal Hidroviário x Rodoviário</vt:lpstr>
      <vt:lpstr>TERMINAL INTERMODAL RODOVIA x FERROVIA</vt:lpstr>
      <vt:lpstr>TERMINAL INTERMODAL FERROVIA x PORTO</vt:lpstr>
      <vt:lpstr>TERMINAL INTERMODAL RODOVIA X HIDROVIA</vt:lpstr>
      <vt:lpstr>Navio Panamax- Transporte Marítimo</vt:lpstr>
      <vt:lpstr> INVESTIMENTO MODAL PORTUÁRIO</vt:lpstr>
      <vt:lpstr>  Corredor Exportação Miritituba (PA)- Porto Santana (AP)</vt:lpstr>
      <vt:lpstr>Estação Transbordo de Carga (ETC) de Miritituba </vt:lpstr>
      <vt:lpstr>Terminal de Miritituba (PA)   Estação Transbordo Carga (ETC)</vt:lpstr>
      <vt:lpstr>Situação Viária Acesso à Miritituba (PA)</vt:lpstr>
      <vt:lpstr>Situação Viária Acesso à Miritituba (PA)</vt:lpstr>
      <vt:lpstr>Miritituba (PA) – Santarém (PA) - Rio Tapajós</vt:lpstr>
      <vt:lpstr>Santarém (PA) – Porto de Santana (AP) – Rio Tapajós</vt:lpstr>
      <vt:lpstr>        CARLOS FÁVARO (PRESIDENTE APROSOJA) </vt:lpstr>
      <vt:lpstr>PORTO DE SANTANA</vt:lpstr>
      <vt:lpstr>Importância do Porto de Santana</vt:lpstr>
      <vt:lpstr>Barcarena – Vila do Conde (PA)</vt:lpstr>
      <vt:lpstr>Miritituba  –  Santana - Vila do Conde</vt:lpstr>
      <vt:lpstr>Arco Norte</vt:lpstr>
      <vt:lpstr>Composição Portuária Arco Norte</vt:lpstr>
      <vt:lpstr>Municipios Médio Norte  (Região mais produtora de grãos) </vt:lpstr>
      <vt:lpstr>Distância do município mais produtor de grãos do Médio Norte ao Arco Norte</vt:lpstr>
      <vt:lpstr>ARCO NORTE </vt:lpstr>
      <vt:lpstr>Benchmarking Hermasa</vt:lpstr>
      <vt:lpstr>Itacoatiara (AM) – Hermasa/ Grupo Amaggi</vt:lpstr>
      <vt:lpstr>  Corredor Exportação Porto Velho (RO)- Itacoatiara (AM)</vt:lpstr>
      <vt:lpstr>Logística de Transportes e a  Abordagem Sistêmica \ Holística    </vt:lpstr>
      <vt:lpstr>  PORTO DE PARANAGUÁ (PR)</vt:lpstr>
      <vt:lpstr>PORTO DE PARANAGUÁ (PR) </vt:lpstr>
      <vt:lpstr>Porto Santos (SP) </vt:lpstr>
      <vt:lpstr>Porto Santos (SP)</vt:lpstr>
      <vt:lpstr>“Não Conformidade” Logística de Transporte Abordagem Sistêmica/Holística </vt:lpstr>
      <vt:lpstr> NOVA VERTICALIZAÇÃO DA SOJA</vt:lpstr>
      <vt:lpstr>NOVA VERTICALIZAÇÃO DA SOJA</vt:lpstr>
      <vt:lpstr>NOVA VERTICALIZAÇÃO DA SOJA</vt:lpstr>
      <vt:lpstr>NOVA VERTICALIZAÇÃO DA SOJA</vt:lpstr>
      <vt:lpstr>As Commodities e a transformação para bens de alto valor agregado diante da nova verticalização da soja</vt:lpstr>
      <vt:lpstr>Apresentação do PowerPoint</vt:lpstr>
      <vt:lpstr>A importância dos conteineres  dentro da economia globalizada</vt:lpstr>
      <vt:lpstr>Intermodalidade</vt:lpstr>
      <vt:lpstr>PERSPECTIVA MINERAÇÃO REGIÃO JUÍNA</vt:lpstr>
      <vt:lpstr>Logística Transportes  CSN (Volta Redonda – RJ)</vt:lpstr>
      <vt:lpstr>   DEMANDA FERROVIA / HIDROVIA MINERAÇÃO</vt:lpstr>
      <vt:lpstr>LOGISTICA TRANSPORTE MINERAÇÃO</vt:lpstr>
      <vt:lpstr>HIDROVIA / MINERAÇÃO</vt:lpstr>
      <vt:lpstr>PROJETOS INFRA-ESTRUTURA LOGÍSTICA  NO ESTADO DO MATO GROSSO</vt:lpstr>
      <vt:lpstr>CONCESSÃO DA BR-163</vt:lpstr>
      <vt:lpstr>PRINCIPAIS PROJETOS PORTUÁRIOS   OPÇÃO ESCOAMENTO DA PRODUÇÃO   SAINDO DE PARANAGUÁ (PR) E SANTOS (SP)</vt:lpstr>
      <vt:lpstr>AMBIENTE CONCORRÊNCIA ENTRE MODAIS DE TRANSPORTE</vt:lpstr>
      <vt:lpstr>PERSPECTIVA LOGÍSTICA DE TRANSPORTES NO MATO GROSSO (1)</vt:lpstr>
      <vt:lpstr>PERSPECTIVA LOGÍSTICA DE TRANSPORTES NO MATO GROSSO (2)</vt:lpstr>
      <vt:lpstr>Apresentação do PowerPoint</vt:lpstr>
      <vt:lpstr>PERSPECTIVA LOGÍSTICA DE TRANSPORTES NO MATO GROSSO (3) </vt:lpstr>
      <vt:lpstr>PERSPECTIVA LOGÍSTICA DE TRANSPORTES NO MATO GROSSO (4)</vt:lpstr>
      <vt:lpstr>Importância do Brasil  no cenário mundial da soja (1)</vt:lpstr>
      <vt:lpstr>Importância do Brasil  no cenário mundial da soja (2)</vt:lpstr>
      <vt:lpstr>PERSPECTIVA LOGÍSTICA DE TRANSPORTES NO MATO GROSSO (5)</vt:lpstr>
      <vt:lpstr>PERSPECTIVA LOGÍSTICA DE TRANSPORTES NO MATO GROSSO (6)</vt:lpstr>
      <vt:lpstr>CONCLUSÃO </vt:lpstr>
      <vt:lpstr>Fonte de Consulta – páginas 17 e 18 </vt:lpstr>
      <vt:lpstr>Apresentação do PowerPoint</vt:lpstr>
      <vt:lpstr>Apresentação do PowerPoint</vt:lpstr>
      <vt:lpstr>Principais Terminais Hidroviários do Brasil</vt:lpstr>
      <vt:lpstr>Principais Portos Marítimos do Brasil</vt:lpstr>
      <vt:lpstr>Apresentação do PowerPoint</vt:lpstr>
      <vt:lpstr>Apresentação do PowerPoint</vt:lpstr>
      <vt:lpstr>RECOMENDAÇÕES FINAIS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Responsabilidade Social Empresarial(RSE)</dc:title>
  <dc:creator>Silvio Tupinambá</dc:creator>
  <cp:lastModifiedBy>Silvio Tupinamba</cp:lastModifiedBy>
  <cp:revision>337</cp:revision>
  <cp:lastPrinted>1601-01-01T00:00:00Z</cp:lastPrinted>
  <dcterms:created xsi:type="dcterms:W3CDTF">2005-03-13T22:34:33Z</dcterms:created>
  <dcterms:modified xsi:type="dcterms:W3CDTF">2015-01-08T06:59:56Z</dcterms:modified>
</cp:coreProperties>
</file>